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
  </p:notesMasterIdLst>
  <p:sldIdLst>
    <p:sldId id="256" r:id="rId3"/>
    <p:sldId id="269" r:id="rId4"/>
    <p:sldId id="288" r:id="rId6"/>
    <p:sldId id="257" r:id="rId7"/>
    <p:sldId id="258" r:id="rId8"/>
    <p:sldId id="270" r:id="rId9"/>
    <p:sldId id="259" r:id="rId10"/>
    <p:sldId id="260" r:id="rId11"/>
    <p:sldId id="272" r:id="rId12"/>
    <p:sldId id="261" r:id="rId13"/>
    <p:sldId id="271" r:id="rId14"/>
    <p:sldId id="273" r:id="rId15"/>
    <p:sldId id="274" r:id="rId16"/>
    <p:sldId id="275" r:id="rId17"/>
    <p:sldId id="276" r:id="rId18"/>
    <p:sldId id="262" r:id="rId19"/>
    <p:sldId id="263" r:id="rId20"/>
    <p:sldId id="264" r:id="rId21"/>
    <p:sldId id="265" r:id="rId22"/>
    <p:sldId id="266" r:id="rId23"/>
    <p:sldId id="268" r:id="rId24"/>
  </p:sldIdLst>
  <p:sldSz cx="18288000" cy="10287000"/>
  <p:notesSz cx="6858000" cy="9144000"/>
  <p:embeddedFontLst>
    <p:embeddedFont>
      <p:font typeface="Almarai Bold"/>
      <p:bold r:id="rId28"/>
    </p:embeddedFont>
    <p:embeddedFont>
      <p:font typeface="Almarai"/>
      <p:regular r:id="rId29"/>
    </p:embeddedFont>
    <p:embeddedFont>
      <p:font typeface="Old Standard TT" panose="020B0604020202020204"/>
      <p:regular r:id="rId30"/>
      <p:bold r:id="rId31"/>
      <p:italic r:id="rId32"/>
    </p:embeddedFont>
    <p:embeddedFont>
      <p:font typeface="Calibri" panose="020F0502020204030204" charset="0"/>
      <p:regular r:id="rId33"/>
      <p:bold r:id="rId34"/>
      <p:italic r:id="rId35"/>
      <p:boldItalic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1604"/>
    <a:srgbClr val="3947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showGuides="1">
      <p:cViewPr varScale="1">
        <p:scale>
          <a:sx n="42" d="100"/>
          <a:sy n="42" d="100"/>
        </p:scale>
        <p:origin x="60" y="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6" Type="http://schemas.openxmlformats.org/officeDocument/2006/relationships/font" Target="fonts/font9.fntdata"/><Relationship Id="rId35" Type="http://schemas.openxmlformats.org/officeDocument/2006/relationships/font" Target="fonts/font8.fntdata"/><Relationship Id="rId34" Type="http://schemas.openxmlformats.org/officeDocument/2006/relationships/font" Target="fonts/font7.fntdata"/><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075692-602C-4642-AB8A-B874A51D49CF}"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BFB9E-FFCC-46DB-ADEE-0A50B19939CF}"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EBFB9E-FFCC-46DB-ADEE-0A50B19939CF}"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image" Target="../media/image8.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1.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3" name="Group 3"/>
          <p:cNvGrpSpPr/>
          <p:nvPr/>
        </p:nvGrpSpPr>
        <p:grpSpPr>
          <a:xfrm rot="5400000">
            <a:off x="16605949" y="3464712"/>
            <a:ext cx="841991" cy="84199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126211" r="-126211"/>
              </a:stretch>
            </a:blipFill>
          </p:spPr>
        </p:sp>
      </p:grpSp>
      <p:grpSp>
        <p:nvGrpSpPr>
          <p:cNvPr id="6" name="Group 6"/>
          <p:cNvGrpSpPr>
            <a:grpSpLocks noChangeAspect="1"/>
          </p:cNvGrpSpPr>
          <p:nvPr/>
        </p:nvGrpSpPr>
        <p:grpSpPr>
          <a:xfrm>
            <a:off x="462875" y="4534532"/>
            <a:ext cx="4630198" cy="5378948"/>
            <a:chOff x="0" y="0"/>
            <a:chExt cx="5466080" cy="6350000"/>
          </a:xfrm>
        </p:grpSpPr>
        <p:sp>
          <p:nvSpPr>
            <p:cNvPr id="7" name="Freeform 7"/>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8" name="Freeform 8"/>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30000" r="-30000"/>
              </a:stretch>
            </a:blipFill>
          </p:spPr>
        </p:sp>
        <p:sp>
          <p:nvSpPr>
            <p:cNvPr id="9" name="Freeform 9"/>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0" name="Freeform 10"/>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1" name="Group 11"/>
          <p:cNvGrpSpPr>
            <a:grpSpLocks noChangeAspect="1"/>
          </p:cNvGrpSpPr>
          <p:nvPr/>
        </p:nvGrpSpPr>
        <p:grpSpPr>
          <a:xfrm>
            <a:off x="10210800" y="292936"/>
            <a:ext cx="7834751" cy="9994064"/>
            <a:chOff x="0" y="0"/>
            <a:chExt cx="3663950" cy="4923790"/>
          </a:xfrm>
        </p:grpSpPr>
        <p:sp>
          <p:nvSpPr>
            <p:cNvPr id="12" name="Freeform 12"/>
            <p:cNvSpPr/>
            <p:nvPr/>
          </p:nvSpPr>
          <p:spPr>
            <a:xfrm>
              <a:off x="31750" y="31750"/>
              <a:ext cx="3600450" cy="4859020"/>
            </a:xfrm>
            <a:custGeom>
              <a:avLst/>
              <a:gdLst/>
              <a:ahLst/>
              <a:cxnLst/>
              <a:rect l="l" t="t" r="r" b="b"/>
              <a:pathLst>
                <a:path w="3600450" h="485902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3"/>
              <a:stretch>
                <a:fillRect l="-69807" r="-69807"/>
              </a:stretch>
            </a:blipFill>
          </p:spPr>
        </p:sp>
        <p:sp>
          <p:nvSpPr>
            <p:cNvPr id="13" name="Freeform 13"/>
            <p:cNvSpPr/>
            <p:nvPr/>
          </p:nvSpPr>
          <p:spPr>
            <a:xfrm>
              <a:off x="0" y="0"/>
              <a:ext cx="3663950" cy="4923790"/>
            </a:xfrm>
            <a:custGeom>
              <a:avLst/>
              <a:gdLst/>
              <a:ahLst/>
              <a:cxnLst/>
              <a:rect l="l" t="t" r="r" b="b"/>
              <a:pathLst>
                <a:path w="3663950" h="492379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17E3B2"/>
            </a:solidFill>
          </p:spPr>
        </p:sp>
      </p:grpSp>
      <p:sp>
        <p:nvSpPr>
          <p:cNvPr id="14" name="TextBox 14"/>
          <p:cNvSpPr txBox="1"/>
          <p:nvPr/>
        </p:nvSpPr>
        <p:spPr>
          <a:xfrm>
            <a:off x="291890" y="1009650"/>
            <a:ext cx="8780291" cy="3297053"/>
          </a:xfrm>
          <a:prstGeom prst="rect">
            <a:avLst/>
          </a:prstGeom>
        </p:spPr>
        <p:txBody>
          <a:bodyPr lIns="0" tIns="0" rIns="0" bIns="0" rtlCol="0" anchor="t">
            <a:spAutoFit/>
          </a:bodyPr>
          <a:lstStyle/>
          <a:p>
            <a:pPr algn="l">
              <a:lnSpc>
                <a:spcPts val="8520"/>
              </a:lnSpc>
            </a:pPr>
            <a:r>
              <a:rPr lang="en-US" sz="7100" b="1">
                <a:solidFill>
                  <a:srgbClr val="FFFBFB"/>
                </a:solidFill>
                <a:latin typeface="Almarai Bold"/>
                <a:ea typeface="Almarai Bold"/>
                <a:cs typeface="Almarai Bold"/>
                <a:sym typeface="Almarai Bold"/>
              </a:rPr>
              <a:t>DISASTER MANAGEMENT SYSTEM </a:t>
            </a:r>
            <a:endParaRPr lang="en-US" sz="7100" b="1">
              <a:solidFill>
                <a:srgbClr val="FFFBFB"/>
              </a:solidFill>
              <a:latin typeface="Almarai Bold"/>
              <a:ea typeface="Almarai Bold"/>
              <a:cs typeface="Almarai Bold"/>
              <a:sym typeface="Almarai Bold"/>
            </a:endParaRPr>
          </a:p>
        </p:txBody>
      </p:sp>
      <p:sp>
        <p:nvSpPr>
          <p:cNvPr id="15" name="TextBox 15"/>
          <p:cNvSpPr txBox="1"/>
          <p:nvPr/>
        </p:nvSpPr>
        <p:spPr>
          <a:xfrm>
            <a:off x="735849" y="8757544"/>
            <a:ext cx="4084249" cy="906263"/>
          </a:xfrm>
          <a:prstGeom prst="rect">
            <a:avLst/>
          </a:prstGeom>
        </p:spPr>
        <p:txBody>
          <a:bodyPr lIns="0" tIns="0" rIns="0" bIns="0" rtlCol="0" anchor="t">
            <a:spAutoFit/>
          </a:bodyPr>
          <a:lstStyle/>
          <a:p>
            <a:pPr algn="ctr">
              <a:lnSpc>
                <a:spcPts val="7390"/>
              </a:lnSpc>
              <a:spcBef>
                <a:spcPct val="0"/>
              </a:spcBef>
            </a:pPr>
            <a:r>
              <a:rPr lang="en-US" sz="5355">
                <a:solidFill>
                  <a:srgbClr val="F72982"/>
                </a:solidFill>
                <a:latin typeface="Almarai"/>
                <a:ea typeface="Almarai"/>
                <a:cs typeface="Almarai"/>
                <a:sym typeface="Almarai"/>
              </a:rPr>
              <a:t>FLAMINGOS</a:t>
            </a:r>
            <a:endParaRPr lang="en-US" sz="5355">
              <a:solidFill>
                <a:srgbClr val="F72982"/>
              </a:solidFill>
              <a:latin typeface="Almarai"/>
              <a:ea typeface="Almarai"/>
              <a:cs typeface="Almarai"/>
              <a:sym typeface="Almara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2" name="Group 2"/>
          <p:cNvGrpSpPr/>
          <p:nvPr/>
        </p:nvGrpSpPr>
        <p:grpSpPr>
          <a:xfrm>
            <a:off x="-320313" y="0"/>
            <a:ext cx="7594311" cy="7594311"/>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24906" r="-24906"/>
              </a:stretch>
            </a:blipFill>
          </p:spPr>
        </p:sp>
      </p:grpSp>
      <p:grpSp>
        <p:nvGrpSpPr>
          <p:cNvPr id="4" name="Group 4"/>
          <p:cNvGrpSpPr/>
          <p:nvPr/>
        </p:nvGrpSpPr>
        <p:grpSpPr>
          <a:xfrm>
            <a:off x="17259300" y="2066886"/>
            <a:ext cx="5754080" cy="8220114"/>
            <a:chOff x="0" y="0"/>
            <a:chExt cx="4445000" cy="6350000"/>
          </a:xfrm>
          <a:solidFill>
            <a:schemeClr val="accent3">
              <a:lumMod val="40000"/>
              <a:lumOff val="60000"/>
            </a:schemeClr>
          </a:solidFill>
        </p:grpSpPr>
        <p:sp>
          <p:nvSpPr>
            <p:cNvPr id="5" name="Freeform 5"/>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pFill/>
            <a:ln w="12700">
              <a:solidFill>
                <a:srgbClr val="000000"/>
              </a:solidFill>
            </a:ln>
          </p:spPr>
        </p:sp>
      </p:grpSp>
      <p:grpSp>
        <p:nvGrpSpPr>
          <p:cNvPr id="6" name="Group 6"/>
          <p:cNvGrpSpPr/>
          <p:nvPr/>
        </p:nvGrpSpPr>
        <p:grpSpPr>
          <a:xfrm rot="-10800000">
            <a:off x="-4725380" y="5468707"/>
            <a:ext cx="5754080" cy="8220114"/>
            <a:chOff x="0" y="0"/>
            <a:chExt cx="4445000" cy="6350000"/>
          </a:xfrm>
        </p:grpSpPr>
        <p:sp>
          <p:nvSpPr>
            <p:cNvPr id="7" name="Freeform 7"/>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01730" r="-201730"/>
              </a:stretch>
            </a:blipFill>
          </p:spPr>
        </p:sp>
      </p:grpSp>
      <p:grpSp>
        <p:nvGrpSpPr>
          <p:cNvPr id="8" name="Group 8"/>
          <p:cNvGrpSpPr/>
          <p:nvPr/>
        </p:nvGrpSpPr>
        <p:grpSpPr>
          <a:xfrm>
            <a:off x="15763958" y="-781916"/>
            <a:ext cx="1683983" cy="2405689"/>
            <a:chOff x="0" y="0"/>
            <a:chExt cx="4445000" cy="6350000"/>
          </a:xfrm>
          <a:solidFill>
            <a:schemeClr val="accent3">
              <a:lumMod val="40000"/>
              <a:lumOff val="60000"/>
            </a:schemeClr>
          </a:solidFill>
        </p:grpSpPr>
        <p:sp>
          <p:nvSpPr>
            <p:cNvPr id="9" name="Freeform 9"/>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pFill/>
            <a:ln w="12700">
              <a:solidFill>
                <a:srgbClr val="000000"/>
              </a:solidFill>
            </a:ln>
          </p:spPr>
        </p:sp>
      </p:grpSp>
      <p:grpSp>
        <p:nvGrpSpPr>
          <p:cNvPr id="10" name="Group 10"/>
          <p:cNvGrpSpPr/>
          <p:nvPr/>
        </p:nvGrpSpPr>
        <p:grpSpPr>
          <a:xfrm rot="5400000">
            <a:off x="2348561" y="2402578"/>
            <a:ext cx="1224824" cy="1224824"/>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r="-126211"/>
              </a:stretch>
            </a:blipFill>
          </p:spPr>
        </p:sp>
      </p:grpSp>
      <p:sp>
        <p:nvSpPr>
          <p:cNvPr id="12" name="TextBox 12"/>
          <p:cNvSpPr txBox="1"/>
          <p:nvPr/>
        </p:nvSpPr>
        <p:spPr>
          <a:xfrm>
            <a:off x="414404" y="3787631"/>
            <a:ext cx="6317961" cy="1882775"/>
          </a:xfrm>
          <a:prstGeom prst="rect">
            <a:avLst/>
          </a:prstGeom>
        </p:spPr>
        <p:txBody>
          <a:bodyPr lIns="0" tIns="0" rIns="0" bIns="0" rtlCol="0" anchor="t">
            <a:spAutoFit/>
          </a:bodyPr>
          <a:lstStyle/>
          <a:p>
            <a:pPr marL="0" lvl="0" indent="0" algn="ctr">
              <a:lnSpc>
                <a:spcPts val="7290"/>
              </a:lnSpc>
              <a:spcBef>
                <a:spcPct val="0"/>
              </a:spcBef>
            </a:pPr>
            <a:r>
              <a:rPr lang="en-US" sz="6075" b="1">
                <a:solidFill>
                  <a:srgbClr val="FFFBFB"/>
                </a:solidFill>
                <a:latin typeface="Almarai Bold"/>
                <a:ea typeface="Almarai Bold"/>
                <a:cs typeface="Almarai Bold"/>
                <a:sym typeface="Almarai Bold"/>
              </a:rPr>
              <a:t>APPROACH AND TECHNOLOGIES</a:t>
            </a:r>
            <a:endParaRPr lang="en-US" sz="6075" b="1">
              <a:solidFill>
                <a:srgbClr val="FFFBFB"/>
              </a:solidFill>
              <a:latin typeface="Almarai Bold"/>
              <a:ea typeface="Almarai Bold"/>
              <a:cs typeface="Almarai Bold"/>
              <a:sym typeface="Almarai Bold"/>
            </a:endParaRPr>
          </a:p>
        </p:txBody>
      </p:sp>
      <p:sp>
        <p:nvSpPr>
          <p:cNvPr id="13" name="TextBox 13"/>
          <p:cNvSpPr txBox="1"/>
          <p:nvPr/>
        </p:nvSpPr>
        <p:spPr>
          <a:xfrm>
            <a:off x="2232850" y="2545430"/>
            <a:ext cx="1456246" cy="843870"/>
          </a:xfrm>
          <a:prstGeom prst="rect">
            <a:avLst/>
          </a:prstGeom>
        </p:spPr>
        <p:txBody>
          <a:bodyPr lIns="0" tIns="0" rIns="0" bIns="0" rtlCol="0" anchor="t">
            <a:spAutoFit/>
          </a:bodyPr>
          <a:lstStyle/>
          <a:p>
            <a:pPr algn="ctr">
              <a:lnSpc>
                <a:spcPts val="6815"/>
              </a:lnSpc>
            </a:pPr>
            <a:r>
              <a:rPr lang="en-US" sz="4940" b="1">
                <a:solidFill>
                  <a:srgbClr val="FFFBFB"/>
                </a:solidFill>
                <a:latin typeface="Almarai Bold"/>
                <a:ea typeface="Almarai Bold"/>
                <a:cs typeface="Almarai Bold"/>
                <a:sym typeface="Almarai Bold"/>
              </a:rPr>
              <a:t>04</a:t>
            </a:r>
            <a:endParaRPr lang="en-US" sz="4940" b="1">
              <a:solidFill>
                <a:srgbClr val="FFFBFB"/>
              </a:solidFill>
              <a:latin typeface="Almarai Bold"/>
              <a:ea typeface="Almarai Bold"/>
              <a:cs typeface="Almarai Bold"/>
              <a:sym typeface="Almarai Bold"/>
            </a:endParaRPr>
          </a:p>
        </p:txBody>
      </p:sp>
      <p:sp>
        <p:nvSpPr>
          <p:cNvPr id="14" name="TextBox 14"/>
          <p:cNvSpPr txBox="1"/>
          <p:nvPr/>
        </p:nvSpPr>
        <p:spPr>
          <a:xfrm>
            <a:off x="7273998" y="1480736"/>
            <a:ext cx="9985302" cy="4962645"/>
          </a:xfrm>
          <a:prstGeom prst="rect">
            <a:avLst/>
          </a:prstGeom>
        </p:spPr>
        <p:txBody>
          <a:bodyPr lIns="0" tIns="0" rIns="0" bIns="0" rtlCol="0" anchor="t">
            <a:spAutoFit/>
          </a:bodyPr>
          <a:lstStyle/>
          <a:p>
            <a:pPr algn="ctr">
              <a:lnSpc>
                <a:spcPts val="3905"/>
              </a:lnSpc>
              <a:spcBef>
                <a:spcPct val="0"/>
              </a:spcBef>
            </a:pPr>
            <a:r>
              <a:rPr lang="en-US" sz="2830" b="1">
                <a:solidFill>
                  <a:srgbClr val="FFFBFB"/>
                </a:solidFill>
                <a:latin typeface="Almarai Bold"/>
                <a:ea typeface="Almarai Bold"/>
                <a:cs typeface="Almarai Bold"/>
                <a:sym typeface="Almarai Bold"/>
              </a:rPr>
              <a:t>Approach:</a:t>
            </a:r>
            <a:endParaRPr lang="en-US" sz="2830" b="1">
              <a:solidFill>
                <a:srgbClr val="FFFBFB"/>
              </a:solidFill>
              <a:latin typeface="Almarai Bold"/>
              <a:ea typeface="Almarai Bold"/>
              <a:cs typeface="Almarai Bold"/>
              <a:sym typeface="Almarai Bold"/>
            </a:endParaRPr>
          </a:p>
          <a:p>
            <a:pPr algn="ctr">
              <a:lnSpc>
                <a:spcPts val="3905"/>
              </a:lnSpc>
              <a:spcBef>
                <a:spcPct val="0"/>
              </a:spcBef>
            </a:pPr>
            <a:r>
              <a:rPr lang="en-US" sz="2830" b="1">
                <a:solidFill>
                  <a:srgbClr val="FFFBFB"/>
                </a:solidFill>
                <a:latin typeface="Almarai Bold"/>
                <a:ea typeface="Almarai Bold"/>
                <a:cs typeface="Almarai Bold"/>
                <a:sym typeface="Almarai Bold"/>
              </a:rPr>
              <a:t>1.Designed a logical and physical database model.</a:t>
            </a:r>
            <a:endParaRPr lang="en-US" sz="2830" b="1">
              <a:solidFill>
                <a:srgbClr val="FFFBFB"/>
              </a:solidFill>
              <a:latin typeface="Almarai Bold"/>
              <a:ea typeface="Almarai Bold"/>
              <a:cs typeface="Almarai Bold"/>
              <a:sym typeface="Almarai Bold"/>
            </a:endParaRPr>
          </a:p>
          <a:p>
            <a:pPr algn="ctr">
              <a:lnSpc>
                <a:spcPts val="3905"/>
              </a:lnSpc>
              <a:spcBef>
                <a:spcPct val="0"/>
              </a:spcBef>
            </a:pPr>
            <a:endParaRPr lang="en-US" sz="2830" b="1">
              <a:solidFill>
                <a:srgbClr val="FFFBFB"/>
              </a:solidFill>
              <a:latin typeface="Almarai Bold"/>
              <a:ea typeface="Almarai Bold"/>
              <a:cs typeface="Almarai Bold"/>
              <a:sym typeface="Almarai Bold"/>
            </a:endParaRPr>
          </a:p>
          <a:p>
            <a:pPr algn="ctr">
              <a:lnSpc>
                <a:spcPts val="3905"/>
              </a:lnSpc>
              <a:spcBef>
                <a:spcPct val="0"/>
              </a:spcBef>
            </a:pPr>
            <a:r>
              <a:rPr lang="en-US" sz="2830" b="1">
                <a:solidFill>
                  <a:srgbClr val="FFFBFB"/>
                </a:solidFill>
                <a:latin typeface="Almarai Bold"/>
                <a:ea typeface="Almarai Bold"/>
                <a:cs typeface="Almarai Bold"/>
                <a:sym typeface="Almarai Bold"/>
              </a:rPr>
              <a:t>2.Created and populated tables for disasters, resources, victims, and shelters.</a:t>
            </a:r>
            <a:endParaRPr lang="en-US" sz="2830" b="1">
              <a:solidFill>
                <a:srgbClr val="FFFBFB"/>
              </a:solidFill>
              <a:latin typeface="Almarai Bold"/>
              <a:ea typeface="Almarai Bold"/>
              <a:cs typeface="Almarai Bold"/>
              <a:sym typeface="Almarai Bold"/>
            </a:endParaRPr>
          </a:p>
          <a:p>
            <a:pPr algn="ctr">
              <a:lnSpc>
                <a:spcPts val="3905"/>
              </a:lnSpc>
              <a:spcBef>
                <a:spcPct val="0"/>
              </a:spcBef>
            </a:pPr>
            <a:endParaRPr lang="en-US" sz="2830" b="1">
              <a:solidFill>
                <a:srgbClr val="FFFBFB"/>
              </a:solidFill>
              <a:latin typeface="Almarai Bold"/>
              <a:ea typeface="Almarai Bold"/>
              <a:cs typeface="Almarai Bold"/>
              <a:sym typeface="Almarai Bold"/>
            </a:endParaRPr>
          </a:p>
          <a:p>
            <a:pPr algn="ctr">
              <a:lnSpc>
                <a:spcPts val="3905"/>
              </a:lnSpc>
              <a:spcBef>
                <a:spcPct val="0"/>
              </a:spcBef>
            </a:pPr>
            <a:r>
              <a:rPr lang="en-US" sz="2830" b="1">
                <a:solidFill>
                  <a:srgbClr val="FFFBFB"/>
                </a:solidFill>
                <a:latin typeface="Almarai Bold"/>
                <a:ea typeface="Almarai Bold"/>
                <a:cs typeface="Almarai Bold"/>
                <a:sym typeface="Almarai Bold"/>
              </a:rPr>
              <a:t>3.Implemented triggers for automation, cursors for dynamic operations, and auditing mechanisms for security.</a:t>
            </a:r>
            <a:endParaRPr lang="en-US" sz="2830" b="1">
              <a:solidFill>
                <a:srgbClr val="FFFBFB"/>
              </a:solidFill>
              <a:latin typeface="Almarai Bold"/>
              <a:ea typeface="Almarai Bold"/>
              <a:cs typeface="Almarai Bold"/>
              <a:sym typeface="Almarai Bold"/>
            </a:endParaRPr>
          </a:p>
          <a:p>
            <a:pPr algn="ctr">
              <a:lnSpc>
                <a:spcPts val="3905"/>
              </a:lnSpc>
              <a:spcBef>
                <a:spcPct val="0"/>
              </a:spcBef>
            </a:pPr>
            <a:endParaRPr lang="en-US" sz="2830" b="1">
              <a:solidFill>
                <a:srgbClr val="FFFBFB"/>
              </a:solidFill>
              <a:latin typeface="Almarai Bold"/>
              <a:ea typeface="Almarai Bold"/>
              <a:cs typeface="Almarai Bold"/>
              <a:sym typeface="Almarai Bold"/>
            </a:endParaRPr>
          </a:p>
          <a:p>
            <a:pPr algn="ctr">
              <a:lnSpc>
                <a:spcPts val="3905"/>
              </a:lnSpc>
              <a:spcBef>
                <a:spcPct val="0"/>
              </a:spcBef>
            </a:pPr>
            <a:r>
              <a:rPr lang="en-US" sz="2830" b="1">
                <a:solidFill>
                  <a:srgbClr val="FFFBFB"/>
                </a:solidFill>
                <a:latin typeface="Almarai Bold"/>
                <a:ea typeface="Almarai Bold"/>
                <a:cs typeface="Almarai Bold"/>
                <a:sym typeface="Almarai Bold"/>
              </a:rPr>
              <a:t>4.Used packages and functions for modular coding.</a:t>
            </a:r>
            <a:endParaRPr lang="en-US" sz="2830" b="1">
              <a:solidFill>
                <a:srgbClr val="FFFBFB"/>
              </a:solidFill>
              <a:latin typeface="Almarai Bold"/>
              <a:ea typeface="Almarai Bold"/>
              <a:cs typeface="Almarai Bold"/>
              <a:sym typeface="Almarai 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Rectangle 1"/>
          <p:cNvSpPr/>
          <p:nvPr/>
        </p:nvSpPr>
        <p:spPr>
          <a:xfrm>
            <a:off x="-152400" y="1333500"/>
            <a:ext cx="17526000" cy="4708981"/>
          </a:xfrm>
          <a:prstGeom prst="rect">
            <a:avLst/>
          </a:prstGeom>
        </p:spPr>
        <p:txBody>
          <a:bodyPr wrap="square">
            <a:spAutoFit/>
          </a:bodyPr>
          <a:lstStyle/>
          <a:p>
            <a:pPr algn="ctr">
              <a:lnSpc>
                <a:spcPts val="1990"/>
              </a:lnSpc>
              <a:spcBef>
                <a:spcPct val="0"/>
              </a:spcBef>
            </a:pPr>
            <a:r>
              <a:rPr lang="en-US" sz="3600" u="sng" dirty="0">
                <a:solidFill>
                  <a:srgbClr val="FFFBFB"/>
                </a:solidFill>
                <a:latin typeface="Times New Roman" panose="02020603050405020304" pitchFamily="18" charset="0"/>
                <a:ea typeface="Almarai Bold"/>
                <a:cs typeface="Times New Roman" panose="02020603050405020304" pitchFamily="18" charset="0"/>
                <a:sym typeface="Almarai Bold"/>
              </a:rPr>
              <a:t>Technologies and Tools</a:t>
            </a:r>
            <a:r>
              <a:rPr lang="en-US" sz="3600" u="sng" dirty="0" smtClean="0">
                <a:solidFill>
                  <a:srgbClr val="FFFBFB"/>
                </a:solidFill>
                <a:latin typeface="Times New Roman" panose="02020603050405020304" pitchFamily="18" charset="0"/>
                <a:ea typeface="Almarai Bold"/>
                <a:cs typeface="Times New Roman" panose="02020603050405020304" pitchFamily="18" charset="0"/>
                <a:sym typeface="Almarai Bold"/>
              </a:rPr>
              <a:t>:</a:t>
            </a:r>
            <a:endParaRPr lang="en-US" sz="3600" u="sng" dirty="0" smtClean="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u="sng"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u="sng"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1.Database</a:t>
            </a:r>
            <a:r>
              <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rPr>
              <a:t>: Oracle </a:t>
            </a: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PL/SQL</a:t>
            </a:r>
            <a:endPar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2.Programming </a:t>
            </a:r>
            <a:r>
              <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rPr>
              <a:t>Language: SQL, </a:t>
            </a: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PL/SQL</a:t>
            </a:r>
            <a:endPar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3.Tools</a:t>
            </a:r>
            <a:r>
              <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rPr>
              <a:t>: SQL Developer, Oracle Enterprise Manager (OEM</a:t>
            </a: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a:t>
            </a:r>
            <a:endPar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r>
              <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rPr>
              <a:t>Version Control: </a:t>
            </a: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GitHub</a:t>
            </a:r>
            <a:endPar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4.Methods</a:t>
            </a:r>
            <a:r>
              <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rPr>
              <a:t>: Entity-Relationship Modeling, Advanced </a:t>
            </a: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PL/SQL</a:t>
            </a:r>
            <a:endPar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a:p>
            <a:pPr algn="ctr">
              <a:lnSpc>
                <a:spcPts val="1990"/>
              </a:lnSpc>
              <a:spcBef>
                <a:spcPct val="0"/>
              </a:spcBef>
            </a:pPr>
            <a:r>
              <a:rPr lang="en-US" sz="3600" dirty="0" smtClean="0">
                <a:solidFill>
                  <a:srgbClr val="FFFBFB"/>
                </a:solidFill>
                <a:latin typeface="Times New Roman" panose="02020603050405020304" pitchFamily="18" charset="0"/>
                <a:ea typeface="Almarai Bold"/>
                <a:cs typeface="Times New Roman" panose="02020603050405020304" pitchFamily="18" charset="0"/>
                <a:sym typeface="Almarai Bold"/>
              </a:rPr>
              <a:t> </a:t>
            </a:r>
            <a:r>
              <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rPr>
              <a:t>Programming</a:t>
            </a:r>
            <a:endParaRPr lang="en-US" sz="3600" dirty="0">
              <a:solidFill>
                <a:srgbClr val="FFFBFB"/>
              </a:solidFill>
              <a:latin typeface="Times New Roman" panose="02020603050405020304" pitchFamily="18" charset="0"/>
              <a:ea typeface="Almarai Bold"/>
              <a:cs typeface="Times New Roman" panose="02020603050405020304" pitchFamily="18" charset="0"/>
              <a:sym typeface="Almarai Bo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Rectangle 1"/>
          <p:cNvSpPr/>
          <p:nvPr/>
        </p:nvSpPr>
        <p:spPr>
          <a:xfrm>
            <a:off x="685800" y="1104900"/>
            <a:ext cx="13182600" cy="6463308"/>
          </a:xfrm>
          <a:prstGeom prst="rect">
            <a:avLst/>
          </a:prstGeom>
        </p:spPr>
        <p:txBody>
          <a:bodyPr wrap="square">
            <a:spAutoFit/>
          </a:bodyPr>
          <a:lstStyle/>
          <a:p>
            <a:pPr lvl="0"/>
            <a:r>
              <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TRIGGERS </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CREATE OR REPLACE TRIGGER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enforce_shelter_capacity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BEFORE INSERT OR UPDATE ON victims FOR EACH </a:t>
            </a: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ROW</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16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DECLARE</a:t>
            </a:r>
            <a:r>
              <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shelter_capacity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NUMBER;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current_occupancy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NUMBER; </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16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BEGIN</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SELECT capacity,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current_occupancy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INTO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shelter_capacity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current_occupancy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FROM shelter WHERE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shelter_id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NEW.shelter_id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IF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current_occupancy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&gt;= </a:t>
            </a:r>
            <a:r>
              <a:rPr lang="en-US" dirty="0" err="1"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shelter_capacity</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THEN RAISE_APPLICATION_ERROR(-20001, 'Shelter capacity exceeded!'); </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END IF; </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UPDATE shelter SET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current_occupancy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current_occupancy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+ 1 WHERE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shelter_id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NEW.shelter_id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END;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Rectangle 1"/>
          <p:cNvSpPr/>
          <p:nvPr/>
        </p:nvSpPr>
        <p:spPr>
          <a:xfrm>
            <a:off x="685800" y="1181100"/>
            <a:ext cx="11582400" cy="9417963"/>
          </a:xfrm>
          <a:prstGeom prst="rect">
            <a:avLst/>
          </a:prstGeom>
        </p:spPr>
        <p:txBody>
          <a:bodyPr wrap="square">
            <a:spAutoFit/>
          </a:bodyPr>
          <a:lstStyle/>
          <a:p>
            <a:pPr lvl="0"/>
            <a:r>
              <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CURSORS </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CREATE OR REPLACE PROCEDURE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allocate_resources_by_priority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IS CURSOR</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resource_cursor</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IS </a:t>
            </a:r>
            <a:endPar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SELECT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type FROM resources WHERE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allocation_status</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'PENDING' ORDER BY type;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CURSOR</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disaster_cursor</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IS</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SELECT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impact_level</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FROM disaster ORDER BY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impact_level</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DESC;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resource_cursor%ROWTYPE</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disaster_cursor%ROWTYPE</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BEGIN</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OPEN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resource_cursor</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OPEN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disaster_cursor</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LOOP </a:t>
            </a:r>
            <a:endParaRPr lang="en-US" sz="20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FETCH </a:t>
            </a:r>
            <a:r>
              <a:rPr lang="en-US" sz="20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resource_cursor</a:t>
            </a:r>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INTO res; </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FETCH </a:t>
            </a:r>
            <a:r>
              <a:rPr lang="en-US" sz="20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disaster_cursor</a:t>
            </a:r>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INTO dis; </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EXIT WHEN </a:t>
            </a:r>
            <a:r>
              <a:rPr lang="en-US" sz="20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esource_cursor%NOTFOUND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OR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disaster_cursor%NOTFOUND</a:t>
            </a:r>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UPDATE</a:t>
            </a:r>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resources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SET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allocation_status</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'ALLOCATED',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assigned_area_id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dis.disaster_id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WHERE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res.resource_id</a:t>
            </a:r>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END LOOP</a:t>
            </a:r>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CLOSE </a:t>
            </a:r>
            <a:r>
              <a:rPr lang="en-US" sz="20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resource_cursor</a:t>
            </a:r>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CLOSE </a:t>
            </a:r>
            <a:r>
              <a:rPr lang="en-US" sz="20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disaster_cursor</a:t>
            </a:r>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COMMIT;</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END;</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0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Rectangle 1"/>
          <p:cNvSpPr/>
          <p:nvPr/>
        </p:nvSpPr>
        <p:spPr>
          <a:xfrm>
            <a:off x="533400" y="800100"/>
            <a:ext cx="12420600" cy="5355312"/>
          </a:xfrm>
          <a:prstGeom prst="rect">
            <a:avLst/>
          </a:prstGeom>
        </p:spPr>
        <p:txBody>
          <a:bodyPr wrap="square">
            <a:spAutoFit/>
          </a:bodyPr>
          <a:lstStyle/>
          <a:p>
            <a:pPr lvl="0"/>
            <a:r>
              <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FUNCTIONS </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CREATE OR REPLACE FUNCTION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get_available_capacity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shelter_id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IN NUMBER</a:t>
            </a: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RETURN </a:t>
            </a: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NUMBER</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IS</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available_capacity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NUMBER</a:t>
            </a: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BEGIN</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SELECT (capacity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current_occupancy</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)INTO </a:t>
            </a:r>
            <a:r>
              <a:rPr lang="en-US" dirty="0" err="1"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available_capacity</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FROM shelter</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WHERE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shelter_id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shelter_id</a:t>
            </a: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RETURN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available_capacity</a:t>
            </a: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END;</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dk1"/>
                </a:solidFill>
                <a:latin typeface="Old Standard TT" panose="020B0604020202020204"/>
                <a:ea typeface="Old Standard TT" panose="020B0604020202020204"/>
                <a:cs typeface="Old Standard TT" panose="020B0604020202020204"/>
                <a:sym typeface="Old Standard TT" panose="020B0604020202020204"/>
              </a:rPr>
              <a:t>/</a:t>
            </a:r>
            <a:endParaRPr lang="en-US" dirty="0">
              <a:solidFill>
                <a:schemeClr val="dk1"/>
              </a:solidFill>
              <a:latin typeface="Old Standard TT" panose="020B0604020202020204"/>
              <a:ea typeface="Old Standard TT" panose="020B0604020202020204"/>
              <a:cs typeface="Old Standard TT" panose="020B0604020202020204"/>
              <a:sym typeface="Old Standard TT" panose="020B0604020202020204"/>
            </a:endParaRPr>
          </a:p>
        </p:txBody>
      </p:sp>
      <p:sp>
        <p:nvSpPr>
          <p:cNvPr id="4" name="Rectangle 3"/>
          <p:cNvSpPr/>
          <p:nvPr/>
        </p:nvSpPr>
        <p:spPr>
          <a:xfrm>
            <a:off x="7543800" y="3848100"/>
            <a:ext cx="9906000" cy="5078313"/>
          </a:xfrm>
          <a:prstGeom prst="rect">
            <a:avLst/>
          </a:prstGeom>
        </p:spPr>
        <p:txBody>
          <a:bodyPr wrap="square">
            <a:spAutoFit/>
          </a:bodyPr>
          <a:lstStyle/>
          <a:p>
            <a:pPr lvl="0"/>
            <a:r>
              <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PROCEDURES</a:t>
            </a:r>
            <a:endParaRPr lang="en-US"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CREATE OR REPLACE PROCEDURE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assign_resources</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IN NUMBER,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IN NUMBER) IS</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BEGIN</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UPDATE </a:t>
            </a: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resources</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SET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assigned_area_id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SELECT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affected_areas_id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FROM disaster WHERE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disaster_id</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allocation_status</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'ALLOCATED'</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WHERE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 </a:t>
            </a:r>
            <a:r>
              <a:rPr lang="en-US"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resource_id</a:t>
            </a: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COMMIT;</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END;</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Rectangle 1"/>
          <p:cNvSpPr/>
          <p:nvPr/>
        </p:nvSpPr>
        <p:spPr>
          <a:xfrm>
            <a:off x="762000" y="1028700"/>
            <a:ext cx="16459200" cy="8586966"/>
          </a:xfrm>
          <a:prstGeom prst="rect">
            <a:avLst/>
          </a:prstGeom>
        </p:spPr>
        <p:txBody>
          <a:bodyPr wrap="square">
            <a:spAutoFit/>
          </a:bodyPr>
          <a:lstStyle/>
          <a:p>
            <a:pPr lvl="0"/>
            <a:r>
              <a:rPr lang="en-US" sz="20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AUDITING</a:t>
            </a:r>
            <a:r>
              <a:rPr lang="en-US" sz="32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32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sz="32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CREATE TABLE </a:t>
            </a:r>
            <a:r>
              <a:rPr lang="en-US" sz="24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audit_log</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sz="24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log_id</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NUMBER PRIMARY KEY</a:t>
            </a: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sz="24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table_name</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VARCHAR2(50</a:t>
            </a: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action VARCHAR2(10</a:t>
            </a: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timestamp DATE</a:t>
            </a: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sz="24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user_name</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VARCHAR2(50</a:t>
            </a: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details CLOB</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PACKAGES </a:t>
            </a:r>
            <a:endPar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 </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package</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in PL/SQL is a schema object that groups logically related procedures, functions, variables, cursors, and other PL/SQL elements into a single unit. It acts as a container for these objects, promoting better organization, reusability, and security in PL/SQL programming</a:t>
            </a:r>
            <a:endPar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buClr>
                <a:schemeClr val="dk1"/>
              </a:buClr>
              <a:buSzPts val="1100"/>
            </a:pPr>
            <a:endParaRPr lang="en-US" sz="3200" b="1" dirty="0">
              <a:solidFill>
                <a:schemeClr val="dk1"/>
              </a:solidFill>
              <a:latin typeface="Old Standard TT" panose="020B0604020202020204"/>
              <a:ea typeface="Old Standard TT" panose="020B0604020202020204"/>
              <a:cs typeface="Old Standard TT" panose="020B0604020202020204"/>
              <a:sym typeface="Old Standard TT" panose="020B06040202020202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sp>
        <p:nvSpPr>
          <p:cNvPr id="2" name="TextBox 2"/>
          <p:cNvSpPr txBox="1"/>
          <p:nvPr/>
        </p:nvSpPr>
        <p:spPr>
          <a:xfrm>
            <a:off x="0" y="1744293"/>
            <a:ext cx="17259300" cy="7016271"/>
          </a:xfrm>
          <a:prstGeom prst="rect">
            <a:avLst/>
          </a:prstGeom>
        </p:spPr>
        <p:txBody>
          <a:bodyPr lIns="0" tIns="0" rIns="0" bIns="0" rtlCol="0" anchor="t">
            <a:spAutoFit/>
          </a:bodyPr>
          <a:lstStyle/>
          <a:p>
            <a:pPr algn="ctr">
              <a:lnSpc>
                <a:spcPts val="3285"/>
              </a:lnSpc>
              <a:spcBef>
                <a:spcPct val="0"/>
              </a:spcBef>
            </a:pPr>
            <a:r>
              <a:rPr lang="en-US" sz="2380" b="1" u="sng">
                <a:solidFill>
                  <a:srgbClr val="FFFFFF"/>
                </a:solidFill>
                <a:latin typeface="Almarai Bold"/>
                <a:ea typeface="Almarai Bold"/>
                <a:cs typeface="Almarai Bold"/>
                <a:sym typeface="Almarai Bold"/>
              </a:rPr>
              <a:t>Steps Followed in Project Development</a:t>
            </a:r>
            <a:endParaRPr lang="en-US" sz="2380" b="1" u="sng">
              <a:solidFill>
                <a:srgbClr val="FFFFFF"/>
              </a:solidFill>
              <a:latin typeface="Almarai Bold"/>
              <a:ea typeface="Almarai Bold"/>
              <a:cs typeface="Almarai Bold"/>
              <a:sym typeface="Almarai Bold"/>
            </a:endParaRPr>
          </a:p>
          <a:p>
            <a:pPr algn="ctr">
              <a:lnSpc>
                <a:spcPts val="3285"/>
              </a:lnSpc>
              <a:spcBef>
                <a:spcPct val="0"/>
              </a:spcBef>
            </a:pPr>
            <a:r>
              <a:rPr lang="en-US" sz="2380" b="1">
                <a:solidFill>
                  <a:srgbClr val="FFFFFF"/>
                </a:solidFill>
                <a:latin typeface="Almarai Bold"/>
                <a:ea typeface="Almarai Bold"/>
                <a:cs typeface="Almarai Bold"/>
                <a:sym typeface="Almarai Bold"/>
              </a:rPr>
              <a:t>1.Problem Identification: Defined challenges in disaster management, such as manual workflows and data fragmentation.</a:t>
            </a:r>
            <a:endParaRPr lang="en-US" sz="2380" b="1">
              <a:solidFill>
                <a:srgbClr val="FFFFFF"/>
              </a:solidFill>
              <a:latin typeface="Almarai Bold"/>
              <a:ea typeface="Almarai Bold"/>
              <a:cs typeface="Almarai Bold"/>
              <a:sym typeface="Almarai Bold"/>
            </a:endParaRPr>
          </a:p>
          <a:p>
            <a:pPr algn="ctr">
              <a:lnSpc>
                <a:spcPts val="3285"/>
              </a:lnSpc>
              <a:spcBef>
                <a:spcPct val="0"/>
              </a:spcBef>
            </a:pPr>
            <a:endParaRPr lang="en-US" sz="2380" b="1">
              <a:solidFill>
                <a:srgbClr val="FFFFFF"/>
              </a:solidFill>
              <a:latin typeface="Almarai Bold"/>
              <a:ea typeface="Almarai Bold"/>
              <a:cs typeface="Almarai Bold"/>
              <a:sym typeface="Almarai Bold"/>
            </a:endParaRPr>
          </a:p>
          <a:p>
            <a:pPr algn="ctr">
              <a:lnSpc>
                <a:spcPts val="3285"/>
              </a:lnSpc>
              <a:spcBef>
                <a:spcPct val="0"/>
              </a:spcBef>
            </a:pPr>
            <a:r>
              <a:rPr lang="en-US" sz="2380" b="1">
                <a:solidFill>
                  <a:srgbClr val="FFFFFF"/>
                </a:solidFill>
                <a:latin typeface="Almarai Bold"/>
                <a:ea typeface="Almarai Bold"/>
                <a:cs typeface="Almarai Bold"/>
                <a:sym typeface="Almarai Bold"/>
              </a:rPr>
              <a:t>2.Database Design: Developed a logical and physical database model, including tables for disasters, resources, victims, and shelters.</a:t>
            </a:r>
            <a:endParaRPr lang="en-US" sz="2380" b="1">
              <a:solidFill>
                <a:srgbClr val="FFFFFF"/>
              </a:solidFill>
              <a:latin typeface="Almarai Bold"/>
              <a:ea typeface="Almarai Bold"/>
              <a:cs typeface="Almarai Bold"/>
              <a:sym typeface="Almarai Bold"/>
            </a:endParaRPr>
          </a:p>
          <a:p>
            <a:pPr algn="ctr">
              <a:lnSpc>
                <a:spcPts val="3285"/>
              </a:lnSpc>
              <a:spcBef>
                <a:spcPct val="0"/>
              </a:spcBef>
            </a:pPr>
            <a:endParaRPr lang="en-US" sz="2380" b="1">
              <a:solidFill>
                <a:srgbClr val="FFFFFF"/>
              </a:solidFill>
              <a:latin typeface="Almarai Bold"/>
              <a:ea typeface="Almarai Bold"/>
              <a:cs typeface="Almarai Bold"/>
              <a:sym typeface="Almarai Bold"/>
            </a:endParaRPr>
          </a:p>
          <a:p>
            <a:pPr algn="ctr">
              <a:lnSpc>
                <a:spcPts val="3285"/>
              </a:lnSpc>
              <a:spcBef>
                <a:spcPct val="0"/>
              </a:spcBef>
            </a:pPr>
            <a:r>
              <a:rPr lang="en-US" sz="2380" b="1">
                <a:solidFill>
                  <a:srgbClr val="FFFFFF"/>
                </a:solidFill>
                <a:latin typeface="Almarai Bold"/>
                <a:ea typeface="Almarai Bold"/>
                <a:cs typeface="Almarai Bold"/>
                <a:sym typeface="Almarai Bold"/>
              </a:rPr>
              <a:t>3.Database Implementation: Created and populated tables, establishing relationships and applying constraints.</a:t>
            </a:r>
            <a:endParaRPr lang="en-US" sz="2380" b="1">
              <a:solidFill>
                <a:srgbClr val="FFFFFF"/>
              </a:solidFill>
              <a:latin typeface="Almarai Bold"/>
              <a:ea typeface="Almarai Bold"/>
              <a:cs typeface="Almarai Bold"/>
              <a:sym typeface="Almarai Bold"/>
            </a:endParaRPr>
          </a:p>
          <a:p>
            <a:pPr algn="ctr">
              <a:lnSpc>
                <a:spcPts val="3285"/>
              </a:lnSpc>
              <a:spcBef>
                <a:spcPct val="0"/>
              </a:spcBef>
            </a:pPr>
            <a:endParaRPr lang="en-US" sz="2380" b="1">
              <a:solidFill>
                <a:srgbClr val="FFFFFF"/>
              </a:solidFill>
              <a:latin typeface="Almarai Bold"/>
              <a:ea typeface="Almarai Bold"/>
              <a:cs typeface="Almarai Bold"/>
              <a:sym typeface="Almarai Bold"/>
            </a:endParaRPr>
          </a:p>
          <a:p>
            <a:pPr algn="ctr">
              <a:lnSpc>
                <a:spcPts val="3285"/>
              </a:lnSpc>
              <a:spcBef>
                <a:spcPct val="0"/>
              </a:spcBef>
            </a:pPr>
            <a:r>
              <a:rPr lang="en-US" sz="2380" b="1">
                <a:solidFill>
                  <a:srgbClr val="FFFFFF"/>
                </a:solidFill>
                <a:latin typeface="Almarai Bold"/>
                <a:ea typeface="Almarai Bold"/>
                <a:cs typeface="Almarai Bold"/>
                <a:sym typeface="Almarai Bold"/>
              </a:rPr>
              <a:t>4.Advanced Programming: Implemented triggers for automation, cursors for row-by-row processing, functions for reusable logic, and packages for modularity.</a:t>
            </a:r>
            <a:endParaRPr lang="en-US" sz="2380" b="1">
              <a:solidFill>
                <a:srgbClr val="FFFFFF"/>
              </a:solidFill>
              <a:latin typeface="Almarai Bold"/>
              <a:ea typeface="Almarai Bold"/>
              <a:cs typeface="Almarai Bold"/>
              <a:sym typeface="Almarai Bold"/>
            </a:endParaRPr>
          </a:p>
          <a:p>
            <a:pPr algn="ctr">
              <a:lnSpc>
                <a:spcPts val="3285"/>
              </a:lnSpc>
              <a:spcBef>
                <a:spcPct val="0"/>
              </a:spcBef>
            </a:pPr>
            <a:endParaRPr lang="en-US" sz="2380" b="1">
              <a:solidFill>
                <a:srgbClr val="FFFFFF"/>
              </a:solidFill>
              <a:latin typeface="Almarai Bold"/>
              <a:ea typeface="Almarai Bold"/>
              <a:cs typeface="Almarai Bold"/>
              <a:sym typeface="Almarai Bold"/>
            </a:endParaRPr>
          </a:p>
          <a:p>
            <a:pPr algn="ctr">
              <a:lnSpc>
                <a:spcPts val="3285"/>
              </a:lnSpc>
              <a:spcBef>
                <a:spcPct val="0"/>
              </a:spcBef>
            </a:pPr>
            <a:r>
              <a:rPr lang="en-US" sz="2380" b="1">
                <a:solidFill>
                  <a:srgbClr val="FFFFFF"/>
                </a:solidFill>
                <a:latin typeface="Almarai Bold"/>
                <a:ea typeface="Almarai Bold"/>
                <a:cs typeface="Almarai Bold"/>
                <a:sym typeface="Almarai Bold"/>
              </a:rPr>
              <a:t>5.Auditing Mechanisms: Set up tracking and restriction features to monitor sensitive data changes and enforce accountability.</a:t>
            </a:r>
            <a:endParaRPr lang="en-US" sz="2380" b="1">
              <a:solidFill>
                <a:srgbClr val="FFFFFF"/>
              </a:solidFill>
              <a:latin typeface="Almarai Bold"/>
              <a:ea typeface="Almarai Bold"/>
              <a:cs typeface="Almarai Bold"/>
              <a:sym typeface="Almarai Bold"/>
            </a:endParaRPr>
          </a:p>
          <a:p>
            <a:pPr algn="ctr">
              <a:lnSpc>
                <a:spcPts val="3285"/>
              </a:lnSpc>
              <a:spcBef>
                <a:spcPct val="0"/>
              </a:spcBef>
            </a:pPr>
            <a:endParaRPr lang="en-US" sz="2380" b="1">
              <a:solidFill>
                <a:srgbClr val="FFFFFF"/>
              </a:solidFill>
              <a:latin typeface="Almarai Bold"/>
              <a:ea typeface="Almarai Bold"/>
              <a:cs typeface="Almarai Bold"/>
              <a:sym typeface="Almarai Bold"/>
            </a:endParaRPr>
          </a:p>
          <a:p>
            <a:pPr algn="ctr">
              <a:lnSpc>
                <a:spcPts val="3285"/>
              </a:lnSpc>
              <a:spcBef>
                <a:spcPct val="0"/>
              </a:spcBef>
            </a:pPr>
            <a:r>
              <a:rPr lang="en-US" sz="2380" b="1">
                <a:solidFill>
                  <a:srgbClr val="FFFFFF"/>
                </a:solidFill>
                <a:latin typeface="Almarai Bold"/>
                <a:ea typeface="Almarai Bold"/>
                <a:cs typeface="Almarai Bold"/>
                <a:sym typeface="Almarai Bold"/>
              </a:rPr>
              <a:t>6.Testing and Optimization: Validated workflows, data integrity, and security mechanisms through extensive testing.</a:t>
            </a:r>
            <a:endParaRPr lang="en-US" sz="2380" b="1">
              <a:solidFill>
                <a:srgbClr val="FFFFFF"/>
              </a:solidFill>
              <a:latin typeface="Almarai Bold"/>
              <a:ea typeface="Almarai Bold"/>
              <a:cs typeface="Almarai Bold"/>
              <a:sym typeface="Almarai Bold"/>
            </a:endParaRPr>
          </a:p>
          <a:p>
            <a:pPr algn="ctr">
              <a:lnSpc>
                <a:spcPts val="3285"/>
              </a:lnSpc>
              <a:spcBef>
                <a:spcPct val="0"/>
              </a:spcBef>
            </a:pPr>
            <a:endParaRPr lang="en-US" sz="2380" b="1">
              <a:solidFill>
                <a:srgbClr val="FFFFFF"/>
              </a:solidFill>
              <a:latin typeface="Almarai Bold"/>
              <a:ea typeface="Almarai Bold"/>
              <a:cs typeface="Almarai Bold"/>
              <a:sym typeface="Almarai Bold"/>
            </a:endParaRPr>
          </a:p>
          <a:p>
            <a:pPr algn="ctr">
              <a:lnSpc>
                <a:spcPts val="3285"/>
              </a:lnSpc>
              <a:spcBef>
                <a:spcPct val="0"/>
              </a:spcBef>
            </a:pPr>
            <a:r>
              <a:rPr lang="en-US" sz="2380" b="1">
                <a:solidFill>
                  <a:srgbClr val="FFFFFF"/>
                </a:solidFill>
                <a:latin typeface="Almarai Bold"/>
                <a:ea typeface="Almarai Bold"/>
                <a:cs typeface="Almarai Bold"/>
                <a:sym typeface="Almarai Bold"/>
              </a:rPr>
              <a:t>7.Documentation: Recorded the design, implementation, and testing processes for reporting and presentation.</a:t>
            </a:r>
            <a:endParaRPr lang="en-US" sz="2380" b="1">
              <a:solidFill>
                <a:srgbClr val="FFFFFF"/>
              </a:solidFill>
              <a:latin typeface="Almarai Bold"/>
              <a:ea typeface="Almarai Bold"/>
              <a:cs typeface="Almarai Bold"/>
              <a:sym typeface="Almarai Bo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sp>
        <p:nvSpPr>
          <p:cNvPr id="2" name="TextBox 2"/>
          <p:cNvSpPr txBox="1"/>
          <p:nvPr/>
        </p:nvSpPr>
        <p:spPr>
          <a:xfrm>
            <a:off x="1756823" y="1019175"/>
            <a:ext cx="5857113" cy="1990725"/>
          </a:xfrm>
          <a:prstGeom prst="rect">
            <a:avLst/>
          </a:prstGeom>
        </p:spPr>
        <p:txBody>
          <a:bodyPr lIns="0" tIns="0" rIns="0" bIns="0" rtlCol="0" anchor="t">
            <a:spAutoFit/>
          </a:bodyPr>
          <a:lstStyle/>
          <a:p>
            <a:pPr marL="0" lvl="0" indent="0" algn="l">
              <a:lnSpc>
                <a:spcPts val="7710"/>
              </a:lnSpc>
              <a:spcBef>
                <a:spcPct val="0"/>
              </a:spcBef>
            </a:pPr>
            <a:r>
              <a:rPr lang="en-US" sz="6425" b="1">
                <a:solidFill>
                  <a:srgbClr val="17E3B2"/>
                </a:solidFill>
                <a:latin typeface="Almarai Bold"/>
                <a:ea typeface="Almarai Bold"/>
                <a:cs typeface="Almarai Bold"/>
                <a:sym typeface="Almarai Bold"/>
              </a:rPr>
              <a:t>CHALLENGES FACED</a:t>
            </a:r>
            <a:endParaRPr lang="en-US" sz="6425" b="1">
              <a:solidFill>
                <a:srgbClr val="17E3B2"/>
              </a:solidFill>
              <a:latin typeface="Almarai Bold"/>
              <a:ea typeface="Almarai Bold"/>
              <a:cs typeface="Almarai Bold"/>
              <a:sym typeface="Almarai Bold"/>
            </a:endParaRPr>
          </a:p>
        </p:txBody>
      </p:sp>
      <p:grpSp>
        <p:nvGrpSpPr>
          <p:cNvPr id="3" name="Group 3"/>
          <p:cNvGrpSpPr/>
          <p:nvPr/>
        </p:nvGrpSpPr>
        <p:grpSpPr>
          <a:xfrm>
            <a:off x="17259300" y="2066886"/>
            <a:ext cx="5754080" cy="8220114"/>
            <a:chOff x="0" y="0"/>
            <a:chExt cx="4445000" cy="6350000"/>
          </a:xfrm>
        </p:grpSpPr>
        <p:sp>
          <p:nvSpPr>
            <p:cNvPr id="4" name="Freeform 4"/>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adFill rotWithShape="1">
              <a:gsLst>
                <a:gs pos="0">
                  <a:srgbClr val="000000">
                    <a:alpha val="100000"/>
                  </a:srgbClr>
                </a:gs>
                <a:gs pos="100000">
                  <a:srgbClr val="C89116">
                    <a:alpha val="100000"/>
                  </a:srgbClr>
                </a:gs>
              </a:gsLst>
              <a:lin ang="0"/>
            </a:gradFill>
            <a:ln w="12700">
              <a:solidFill>
                <a:srgbClr val="000000"/>
              </a:solidFill>
            </a:ln>
          </p:spPr>
        </p:sp>
      </p:grpSp>
      <p:grpSp>
        <p:nvGrpSpPr>
          <p:cNvPr id="5" name="Group 5"/>
          <p:cNvGrpSpPr/>
          <p:nvPr/>
        </p:nvGrpSpPr>
        <p:grpSpPr>
          <a:xfrm rot="-10800000">
            <a:off x="-4725380" y="5468707"/>
            <a:ext cx="5754080" cy="8220114"/>
            <a:chOff x="0" y="0"/>
            <a:chExt cx="4445000" cy="6350000"/>
          </a:xfrm>
        </p:grpSpPr>
        <p:sp>
          <p:nvSpPr>
            <p:cNvPr id="6" name="Freeform 6"/>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adFill rotWithShape="1">
              <a:gsLst>
                <a:gs pos="0">
                  <a:srgbClr val="000000">
                    <a:alpha val="100000"/>
                  </a:srgbClr>
                </a:gs>
                <a:gs pos="100000">
                  <a:srgbClr val="C89116">
                    <a:alpha val="100000"/>
                  </a:srgbClr>
                </a:gs>
              </a:gsLst>
              <a:lin ang="0"/>
            </a:gradFill>
            <a:ln w="12700">
              <a:solidFill>
                <a:srgbClr val="000000"/>
              </a:solidFill>
            </a:ln>
          </p:spPr>
        </p:sp>
      </p:grpSp>
      <p:grpSp>
        <p:nvGrpSpPr>
          <p:cNvPr id="7" name="Group 7"/>
          <p:cNvGrpSpPr/>
          <p:nvPr/>
        </p:nvGrpSpPr>
        <p:grpSpPr>
          <a:xfrm rot="5400000">
            <a:off x="669562" y="1919424"/>
            <a:ext cx="1943100" cy="161652"/>
            <a:chOff x="0" y="0"/>
            <a:chExt cx="511763" cy="42575"/>
          </a:xfrm>
        </p:grpSpPr>
        <p:sp>
          <p:nvSpPr>
            <p:cNvPr id="8" name="Freeform 8"/>
            <p:cNvSpPr/>
            <p:nvPr/>
          </p:nvSpPr>
          <p:spPr>
            <a:xfrm>
              <a:off x="0" y="0"/>
              <a:ext cx="511763" cy="42575"/>
            </a:xfrm>
            <a:custGeom>
              <a:avLst/>
              <a:gdLst/>
              <a:ahLst/>
              <a:cxnLst/>
              <a:rect l="l" t="t" r="r" b="b"/>
              <a:pathLst>
                <a:path w="511763" h="42575">
                  <a:moveTo>
                    <a:pt x="0" y="0"/>
                  </a:moveTo>
                  <a:lnTo>
                    <a:pt x="511763" y="0"/>
                  </a:lnTo>
                  <a:lnTo>
                    <a:pt x="511763" y="42575"/>
                  </a:lnTo>
                  <a:lnTo>
                    <a:pt x="0" y="42575"/>
                  </a:lnTo>
                  <a:close/>
                </a:path>
              </a:pathLst>
            </a:custGeom>
            <a:solidFill>
              <a:srgbClr val="145DA0"/>
            </a:solidFill>
          </p:spPr>
        </p:sp>
        <p:sp>
          <p:nvSpPr>
            <p:cNvPr id="9" name="TextBox 9"/>
            <p:cNvSpPr txBox="1"/>
            <p:nvPr/>
          </p:nvSpPr>
          <p:spPr>
            <a:xfrm>
              <a:off x="0" y="-47625"/>
              <a:ext cx="511763" cy="90200"/>
            </a:xfrm>
            <a:prstGeom prst="rect">
              <a:avLst/>
            </a:prstGeom>
          </p:spPr>
          <p:txBody>
            <a:bodyPr lIns="50800" tIns="50800" rIns="50800" bIns="50800" rtlCol="0" anchor="ctr"/>
            <a:lstStyle/>
            <a:p>
              <a:pPr algn="ctr">
                <a:lnSpc>
                  <a:spcPts val="2605"/>
                </a:lnSpc>
              </a:pPr>
            </a:p>
          </p:txBody>
        </p:sp>
      </p:grpSp>
      <p:grpSp>
        <p:nvGrpSpPr>
          <p:cNvPr id="10" name="Group 10"/>
          <p:cNvGrpSpPr/>
          <p:nvPr/>
        </p:nvGrpSpPr>
        <p:grpSpPr>
          <a:xfrm rot="5400000">
            <a:off x="416288" y="1416374"/>
            <a:ext cx="1224824" cy="1224824"/>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126211" r="-126211"/>
              </a:stretch>
            </a:blipFill>
          </p:spPr>
        </p:sp>
      </p:grpSp>
      <p:sp>
        <p:nvSpPr>
          <p:cNvPr id="12" name="TextBox 12"/>
          <p:cNvSpPr txBox="1"/>
          <p:nvPr/>
        </p:nvSpPr>
        <p:spPr>
          <a:xfrm>
            <a:off x="300577" y="1559226"/>
            <a:ext cx="1456246" cy="843870"/>
          </a:xfrm>
          <a:prstGeom prst="rect">
            <a:avLst/>
          </a:prstGeom>
        </p:spPr>
        <p:txBody>
          <a:bodyPr lIns="0" tIns="0" rIns="0" bIns="0" rtlCol="0" anchor="t">
            <a:spAutoFit/>
          </a:bodyPr>
          <a:lstStyle/>
          <a:p>
            <a:pPr algn="ctr">
              <a:lnSpc>
                <a:spcPts val="6815"/>
              </a:lnSpc>
            </a:pPr>
            <a:r>
              <a:rPr lang="en-US" sz="4940" b="1">
                <a:solidFill>
                  <a:srgbClr val="FFFBFB"/>
                </a:solidFill>
                <a:latin typeface="Almarai Bold"/>
                <a:ea typeface="Almarai Bold"/>
                <a:cs typeface="Almarai Bold"/>
                <a:sym typeface="Almarai Bold"/>
              </a:rPr>
              <a:t>05</a:t>
            </a:r>
            <a:endParaRPr lang="en-US" sz="4940" b="1">
              <a:solidFill>
                <a:srgbClr val="FFFBFB"/>
              </a:solidFill>
              <a:latin typeface="Almarai Bold"/>
              <a:ea typeface="Almarai Bold"/>
              <a:cs typeface="Almarai Bold"/>
              <a:sym typeface="Almarai Bold"/>
            </a:endParaRPr>
          </a:p>
        </p:txBody>
      </p:sp>
      <p:sp>
        <p:nvSpPr>
          <p:cNvPr id="13" name="TextBox 13"/>
          <p:cNvSpPr txBox="1"/>
          <p:nvPr/>
        </p:nvSpPr>
        <p:spPr>
          <a:xfrm>
            <a:off x="7449605" y="1441049"/>
            <a:ext cx="10354224" cy="6611285"/>
          </a:xfrm>
          <a:prstGeom prst="rect">
            <a:avLst/>
          </a:prstGeom>
        </p:spPr>
        <p:txBody>
          <a:bodyPr lIns="0" tIns="0" rIns="0" bIns="0" rtlCol="0" anchor="t">
            <a:spAutoFit/>
          </a:bodyPr>
          <a:lstStyle/>
          <a:p>
            <a:pPr algn="ctr">
              <a:lnSpc>
                <a:spcPts val="4095"/>
              </a:lnSpc>
              <a:spcBef>
                <a:spcPct val="0"/>
              </a:spcBef>
            </a:pPr>
          </a:p>
          <a:p>
            <a:pPr algn="ctr">
              <a:lnSpc>
                <a:spcPts val="4095"/>
              </a:lnSpc>
              <a:spcBef>
                <a:spcPct val="0"/>
              </a:spcBef>
            </a:pPr>
            <a:r>
              <a:rPr lang="en-US" sz="2970">
                <a:solidFill>
                  <a:srgbClr val="FFFFFF"/>
                </a:solidFill>
                <a:latin typeface="Almarai"/>
                <a:ea typeface="Almarai"/>
                <a:cs typeface="Almarai"/>
                <a:sym typeface="Almarai"/>
              </a:rPr>
              <a:t>1.Reserved Keywords: Conflicts with reserved column names like Date required renaming to avoid errors.</a:t>
            </a:r>
            <a:endParaRPr lang="en-US" sz="2970">
              <a:solidFill>
                <a:srgbClr val="FFFFFF"/>
              </a:solidFill>
              <a:latin typeface="Almarai"/>
              <a:ea typeface="Almarai"/>
              <a:cs typeface="Almarai"/>
              <a:sym typeface="Almarai"/>
            </a:endParaRPr>
          </a:p>
          <a:p>
            <a:pPr algn="ctr">
              <a:lnSpc>
                <a:spcPts val="4095"/>
              </a:lnSpc>
              <a:spcBef>
                <a:spcPct val="0"/>
              </a:spcBef>
            </a:pPr>
            <a:endParaRPr lang="en-US" sz="2970">
              <a:solidFill>
                <a:srgbClr val="FFFFFF"/>
              </a:solidFill>
              <a:latin typeface="Almarai"/>
              <a:ea typeface="Almarai"/>
              <a:cs typeface="Almarai"/>
              <a:sym typeface="Almarai"/>
            </a:endParaRPr>
          </a:p>
          <a:p>
            <a:pPr algn="ctr">
              <a:lnSpc>
                <a:spcPts val="4095"/>
              </a:lnSpc>
              <a:spcBef>
                <a:spcPct val="0"/>
              </a:spcBef>
            </a:pPr>
            <a:r>
              <a:rPr lang="en-US" sz="2970">
                <a:solidFill>
                  <a:srgbClr val="FFFFFF"/>
                </a:solidFill>
                <a:latin typeface="Almarai"/>
                <a:ea typeface="Almarai"/>
                <a:cs typeface="Almarai"/>
                <a:sym typeface="Almarai"/>
              </a:rPr>
              <a:t>2.Complex Trigger Logic: Designing compound triggers for multi-row operations needed careful testing for transactional consistency.</a:t>
            </a:r>
            <a:endParaRPr lang="en-US" sz="2970">
              <a:solidFill>
                <a:srgbClr val="FFFFFF"/>
              </a:solidFill>
              <a:latin typeface="Almarai"/>
              <a:ea typeface="Almarai"/>
              <a:cs typeface="Almarai"/>
              <a:sym typeface="Almarai"/>
            </a:endParaRPr>
          </a:p>
          <a:p>
            <a:pPr algn="ctr">
              <a:lnSpc>
                <a:spcPts val="4095"/>
              </a:lnSpc>
              <a:spcBef>
                <a:spcPct val="0"/>
              </a:spcBef>
            </a:pPr>
            <a:endParaRPr lang="en-US" sz="2970">
              <a:solidFill>
                <a:srgbClr val="FFFFFF"/>
              </a:solidFill>
              <a:latin typeface="Almarai"/>
              <a:ea typeface="Almarai"/>
              <a:cs typeface="Almarai"/>
              <a:sym typeface="Almarai"/>
            </a:endParaRPr>
          </a:p>
          <a:p>
            <a:pPr algn="ctr">
              <a:lnSpc>
                <a:spcPts val="4095"/>
              </a:lnSpc>
              <a:spcBef>
                <a:spcPct val="0"/>
              </a:spcBef>
            </a:pPr>
            <a:r>
              <a:rPr lang="en-US" sz="2970">
                <a:solidFill>
                  <a:srgbClr val="FFFFFF"/>
                </a:solidFill>
                <a:latin typeface="Almarai"/>
                <a:ea typeface="Almarai"/>
                <a:cs typeface="Almarai"/>
                <a:sym typeface="Almarai"/>
              </a:rPr>
              <a:t>3.Data Integrity Issues: Ensuring accurate updates with constraints and auditing mechanisms.</a:t>
            </a:r>
            <a:endParaRPr lang="en-US" sz="2970">
              <a:solidFill>
                <a:srgbClr val="FFFFFF"/>
              </a:solidFill>
              <a:latin typeface="Almarai"/>
              <a:ea typeface="Almarai"/>
              <a:cs typeface="Almarai"/>
              <a:sym typeface="Almarai"/>
            </a:endParaRPr>
          </a:p>
          <a:p>
            <a:pPr algn="ctr">
              <a:lnSpc>
                <a:spcPts val="4095"/>
              </a:lnSpc>
              <a:spcBef>
                <a:spcPct val="0"/>
              </a:spcBef>
            </a:pPr>
            <a:endParaRPr lang="en-US" sz="2970">
              <a:solidFill>
                <a:srgbClr val="FFFFFF"/>
              </a:solidFill>
              <a:latin typeface="Almarai"/>
              <a:ea typeface="Almarai"/>
              <a:cs typeface="Almarai"/>
              <a:sym typeface="Almarai"/>
            </a:endParaRPr>
          </a:p>
          <a:p>
            <a:pPr algn="ctr">
              <a:lnSpc>
                <a:spcPts val="4095"/>
              </a:lnSpc>
              <a:spcBef>
                <a:spcPct val="0"/>
              </a:spcBef>
            </a:pPr>
            <a:r>
              <a:rPr lang="en-US" sz="2970">
                <a:solidFill>
                  <a:srgbClr val="FFFFFF"/>
                </a:solidFill>
                <a:latin typeface="Almarai"/>
                <a:ea typeface="Almarai"/>
                <a:cs typeface="Almarai"/>
                <a:sym typeface="Almarai"/>
              </a:rPr>
              <a:t>4.OEM Configuration: Troubleshooting listener issues and registering the database in Oracle Enterprise Manager.</a:t>
            </a:r>
            <a:endParaRPr lang="en-US" sz="2970">
              <a:solidFill>
                <a:srgbClr val="FFFFFF"/>
              </a:solidFill>
              <a:latin typeface="Almarai"/>
              <a:ea typeface="Almarai"/>
              <a:cs typeface="Almarai"/>
              <a:sym typeface="Almara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2" name="Group 2"/>
          <p:cNvGrpSpPr/>
          <p:nvPr/>
        </p:nvGrpSpPr>
        <p:grpSpPr>
          <a:xfrm>
            <a:off x="-5156821" y="75452"/>
            <a:ext cx="12010783" cy="10400796"/>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1"/>
              <a:stretch>
                <a:fillRect l="-15727" r="-15727"/>
              </a:stretch>
            </a:blipFill>
          </p:spPr>
        </p:sp>
      </p:grpSp>
      <p:grpSp>
        <p:nvGrpSpPr>
          <p:cNvPr id="4" name="Group 4"/>
          <p:cNvGrpSpPr/>
          <p:nvPr/>
        </p:nvGrpSpPr>
        <p:grpSpPr>
          <a:xfrm>
            <a:off x="-4086541" y="0"/>
            <a:ext cx="12010783" cy="10400796"/>
            <a:chOff x="0" y="0"/>
            <a:chExt cx="4282440" cy="3708400"/>
          </a:xfrm>
        </p:grpSpPr>
        <p:sp>
          <p:nvSpPr>
            <p:cNvPr id="5" name="Freeform 5"/>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102591" r="-102591"/>
              </a:stretch>
            </a:blipFill>
          </p:spPr>
        </p:sp>
      </p:grpSp>
      <p:grpSp>
        <p:nvGrpSpPr>
          <p:cNvPr id="6" name="Group 6"/>
          <p:cNvGrpSpPr/>
          <p:nvPr/>
        </p:nvGrpSpPr>
        <p:grpSpPr>
          <a:xfrm>
            <a:off x="-5109196" y="15648"/>
            <a:ext cx="12010783" cy="10400796"/>
            <a:chOff x="0" y="0"/>
            <a:chExt cx="4282440" cy="3708400"/>
          </a:xfrm>
        </p:grpSpPr>
        <p:sp>
          <p:nvSpPr>
            <p:cNvPr id="7" name="Freeform 7"/>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3"/>
              <a:stretch>
                <a:fillRect l="-25794" r="-25794"/>
              </a:stretch>
            </a:blipFill>
          </p:spPr>
        </p:sp>
      </p:grpSp>
      <p:grpSp>
        <p:nvGrpSpPr>
          <p:cNvPr id="8" name="Group 8"/>
          <p:cNvGrpSpPr/>
          <p:nvPr/>
        </p:nvGrpSpPr>
        <p:grpSpPr>
          <a:xfrm>
            <a:off x="17259300" y="2066886"/>
            <a:ext cx="5754080" cy="8220114"/>
            <a:chOff x="0" y="0"/>
            <a:chExt cx="4445000" cy="6350000"/>
          </a:xfrm>
          <a:solidFill>
            <a:schemeClr val="accent5">
              <a:lumMod val="50000"/>
            </a:schemeClr>
          </a:solidFill>
        </p:grpSpPr>
        <p:sp>
          <p:nvSpPr>
            <p:cNvPr id="9" name="Freeform 9"/>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pFill/>
            <a:ln w="12700">
              <a:solidFill>
                <a:srgbClr val="000000"/>
              </a:solidFill>
            </a:ln>
          </p:spPr>
        </p:sp>
      </p:grpSp>
      <p:grpSp>
        <p:nvGrpSpPr>
          <p:cNvPr id="10" name="Group 10"/>
          <p:cNvGrpSpPr/>
          <p:nvPr/>
        </p:nvGrpSpPr>
        <p:grpSpPr>
          <a:xfrm>
            <a:off x="14664277" y="-871079"/>
            <a:ext cx="1683983" cy="2405689"/>
            <a:chOff x="0" y="0"/>
            <a:chExt cx="4445000" cy="6350000"/>
          </a:xfrm>
          <a:solidFill>
            <a:schemeClr val="accent5">
              <a:lumMod val="50000"/>
            </a:schemeClr>
          </a:solidFill>
        </p:grpSpPr>
        <p:sp>
          <p:nvSpPr>
            <p:cNvPr id="11" name="Freeform 11"/>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pFill/>
            <a:ln w="12700">
              <a:solidFill>
                <a:srgbClr val="000000"/>
              </a:solidFill>
            </a:ln>
          </p:spPr>
        </p:sp>
      </p:grpSp>
      <p:grpSp>
        <p:nvGrpSpPr>
          <p:cNvPr id="12" name="Group 12"/>
          <p:cNvGrpSpPr/>
          <p:nvPr/>
        </p:nvGrpSpPr>
        <p:grpSpPr>
          <a:xfrm rot="5400000">
            <a:off x="16417309" y="1645890"/>
            <a:ext cx="841991" cy="841991"/>
            <a:chOff x="0" y="0"/>
            <a:chExt cx="812800" cy="812800"/>
          </a:xfrm>
          <a:solidFill>
            <a:schemeClr val="accent5">
              <a:lumMod val="50000"/>
            </a:schemeClr>
          </a:solidFill>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pFill/>
            <a:ln w="12700">
              <a:solidFill>
                <a:srgbClr val="000000"/>
              </a:solidFill>
            </a:ln>
          </p:spPr>
        </p:sp>
      </p:grpSp>
      <p:grpSp>
        <p:nvGrpSpPr>
          <p:cNvPr id="14" name="Group 14"/>
          <p:cNvGrpSpPr/>
          <p:nvPr/>
        </p:nvGrpSpPr>
        <p:grpSpPr>
          <a:xfrm rot="5400000">
            <a:off x="6480591" y="8837304"/>
            <a:ext cx="841991" cy="841991"/>
            <a:chOff x="0" y="0"/>
            <a:chExt cx="812800" cy="812800"/>
          </a:xfrm>
          <a:solidFill>
            <a:schemeClr val="accent5">
              <a:lumMod val="50000"/>
            </a:schemeClr>
          </a:solidFill>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pFill/>
            <a:ln w="12700">
              <a:solidFill>
                <a:srgbClr val="000000"/>
              </a:solidFill>
            </a:ln>
          </p:spPr>
        </p:sp>
      </p:grpSp>
      <p:grpSp>
        <p:nvGrpSpPr>
          <p:cNvPr id="16" name="Group 16"/>
          <p:cNvGrpSpPr/>
          <p:nvPr/>
        </p:nvGrpSpPr>
        <p:grpSpPr>
          <a:xfrm>
            <a:off x="14463544" y="7799071"/>
            <a:ext cx="2374761" cy="3392515"/>
            <a:chOff x="0" y="0"/>
            <a:chExt cx="4445000" cy="6350000"/>
          </a:xfrm>
          <a:solidFill>
            <a:schemeClr val="accent5">
              <a:lumMod val="50000"/>
            </a:schemeClr>
          </a:solidFill>
        </p:grpSpPr>
        <p:sp>
          <p:nvSpPr>
            <p:cNvPr id="17" name="Freeform 17"/>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pFill/>
            <a:ln w="12700">
              <a:solidFill>
                <a:srgbClr val="000000"/>
              </a:solidFill>
            </a:ln>
          </p:spPr>
        </p:sp>
      </p:grpSp>
      <p:grpSp>
        <p:nvGrpSpPr>
          <p:cNvPr id="18" name="Group 18"/>
          <p:cNvGrpSpPr/>
          <p:nvPr/>
        </p:nvGrpSpPr>
        <p:grpSpPr>
          <a:xfrm rot="5400000">
            <a:off x="7924242" y="421066"/>
            <a:ext cx="1224824" cy="1224824"/>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r="-126211"/>
              </a:stretch>
            </a:blipFill>
          </p:spPr>
        </p:sp>
      </p:grpSp>
      <p:sp>
        <p:nvSpPr>
          <p:cNvPr id="20" name="TextBox 20"/>
          <p:cNvSpPr txBox="1"/>
          <p:nvPr/>
        </p:nvSpPr>
        <p:spPr>
          <a:xfrm>
            <a:off x="9456749" y="574167"/>
            <a:ext cx="6449420" cy="1492718"/>
          </a:xfrm>
          <a:prstGeom prst="rect">
            <a:avLst/>
          </a:prstGeom>
        </p:spPr>
        <p:txBody>
          <a:bodyPr lIns="0" tIns="0" rIns="0" bIns="0" rtlCol="0" anchor="t">
            <a:spAutoFit/>
          </a:bodyPr>
          <a:lstStyle/>
          <a:p>
            <a:pPr marL="0" lvl="0" indent="0" algn="l">
              <a:lnSpc>
                <a:spcPts val="5700"/>
              </a:lnSpc>
              <a:spcBef>
                <a:spcPct val="0"/>
              </a:spcBef>
            </a:pPr>
            <a:r>
              <a:rPr lang="en-US" sz="4750" b="1" dirty="0" smtClean="0">
                <a:solidFill>
                  <a:srgbClr val="FFFBFB"/>
                </a:solidFill>
                <a:latin typeface="Almarai Bold"/>
                <a:ea typeface="Almarai Bold"/>
                <a:cs typeface="Almarai Bold"/>
                <a:sym typeface="Almarai Bold"/>
              </a:rPr>
              <a:t>P</a:t>
            </a:r>
            <a:r>
              <a:rPr lang="en-US" sz="4750" b="1" dirty="0">
                <a:solidFill>
                  <a:srgbClr val="FFFBFB"/>
                </a:solidFill>
                <a:latin typeface="Almarai Bold"/>
                <a:ea typeface="Almarai Bold"/>
                <a:cs typeface="Almarai Bold"/>
                <a:sym typeface="Almarai Bold"/>
              </a:rPr>
              <a:t>L</a:t>
            </a:r>
            <a:r>
              <a:rPr lang="en-US" sz="4750" b="1" dirty="0" smtClean="0">
                <a:solidFill>
                  <a:srgbClr val="FFFBFB"/>
                </a:solidFill>
                <a:latin typeface="Almarai Bold"/>
                <a:ea typeface="Almarai Bold"/>
                <a:cs typeface="Almarai Bold"/>
                <a:sym typeface="Almarai Bold"/>
              </a:rPr>
              <a:t>ANNED </a:t>
            </a:r>
            <a:r>
              <a:rPr lang="en-US" sz="4750" b="1" dirty="0">
                <a:solidFill>
                  <a:srgbClr val="FFFBFB"/>
                </a:solidFill>
                <a:latin typeface="Almarai Bold"/>
                <a:ea typeface="Almarai Bold"/>
                <a:cs typeface="Almarai Bold"/>
                <a:sym typeface="Almarai Bold"/>
              </a:rPr>
              <a:t>IMPROVEMENTS </a:t>
            </a:r>
            <a:endParaRPr lang="en-US" sz="4750" b="1" dirty="0">
              <a:solidFill>
                <a:srgbClr val="FFFBFB"/>
              </a:solidFill>
              <a:latin typeface="Almarai Bold"/>
              <a:ea typeface="Almarai Bold"/>
              <a:cs typeface="Almarai Bold"/>
              <a:sym typeface="Almarai Bold"/>
            </a:endParaRPr>
          </a:p>
        </p:txBody>
      </p:sp>
      <p:sp>
        <p:nvSpPr>
          <p:cNvPr id="21" name="TextBox 21"/>
          <p:cNvSpPr txBox="1"/>
          <p:nvPr/>
        </p:nvSpPr>
        <p:spPr>
          <a:xfrm>
            <a:off x="7808531" y="690740"/>
            <a:ext cx="1456246" cy="843870"/>
          </a:xfrm>
          <a:prstGeom prst="rect">
            <a:avLst/>
          </a:prstGeom>
        </p:spPr>
        <p:txBody>
          <a:bodyPr lIns="0" tIns="0" rIns="0" bIns="0" rtlCol="0" anchor="t">
            <a:spAutoFit/>
          </a:bodyPr>
          <a:lstStyle/>
          <a:p>
            <a:pPr algn="ctr">
              <a:lnSpc>
                <a:spcPts val="6815"/>
              </a:lnSpc>
            </a:pPr>
            <a:r>
              <a:rPr lang="en-US" sz="4940" b="1">
                <a:solidFill>
                  <a:srgbClr val="FFFBFB"/>
                </a:solidFill>
                <a:latin typeface="Almarai Bold"/>
                <a:ea typeface="Almarai Bold"/>
                <a:cs typeface="Almarai Bold"/>
                <a:sym typeface="Almarai Bold"/>
              </a:rPr>
              <a:t>06</a:t>
            </a:r>
            <a:endParaRPr lang="en-US" sz="4940" b="1">
              <a:solidFill>
                <a:srgbClr val="FFFBFB"/>
              </a:solidFill>
              <a:latin typeface="Almarai Bold"/>
              <a:ea typeface="Almarai Bold"/>
              <a:cs typeface="Almarai Bold"/>
              <a:sym typeface="Almarai Bold"/>
            </a:endParaRPr>
          </a:p>
        </p:txBody>
      </p:sp>
      <p:sp>
        <p:nvSpPr>
          <p:cNvPr id="22" name="TextBox 22"/>
          <p:cNvSpPr txBox="1"/>
          <p:nvPr/>
        </p:nvSpPr>
        <p:spPr>
          <a:xfrm>
            <a:off x="7322583" y="2247360"/>
            <a:ext cx="9515722" cy="5941728"/>
          </a:xfrm>
          <a:prstGeom prst="rect">
            <a:avLst/>
          </a:prstGeom>
        </p:spPr>
        <p:txBody>
          <a:bodyPr lIns="0" tIns="0" rIns="0" bIns="0" rtlCol="0" anchor="t">
            <a:spAutoFit/>
          </a:bodyPr>
          <a:lstStyle/>
          <a:p>
            <a:pPr algn="ctr">
              <a:lnSpc>
                <a:spcPts val="4350"/>
              </a:lnSpc>
              <a:spcBef>
                <a:spcPct val="0"/>
              </a:spcBef>
            </a:pPr>
            <a:r>
              <a:rPr lang="en-US" sz="3150">
                <a:solidFill>
                  <a:srgbClr val="FFFBFB"/>
                </a:solidFill>
                <a:latin typeface="Almarai"/>
                <a:ea typeface="Almarai"/>
                <a:cs typeface="Almarai"/>
                <a:sym typeface="Almarai"/>
              </a:rPr>
              <a:t>1.Enhance the reporting module for real-time analytics on disaster response.</a:t>
            </a:r>
            <a:endParaRPr lang="en-US" sz="3150">
              <a:solidFill>
                <a:srgbClr val="FFFBFB"/>
              </a:solidFill>
              <a:latin typeface="Almarai"/>
              <a:ea typeface="Almarai"/>
              <a:cs typeface="Almarai"/>
              <a:sym typeface="Almarai"/>
            </a:endParaRPr>
          </a:p>
          <a:p>
            <a:pPr algn="ctr">
              <a:lnSpc>
                <a:spcPts val="4350"/>
              </a:lnSpc>
              <a:spcBef>
                <a:spcPct val="0"/>
              </a:spcBef>
            </a:pPr>
            <a:endParaRPr lang="en-US" sz="3150">
              <a:solidFill>
                <a:srgbClr val="FFFBFB"/>
              </a:solidFill>
              <a:latin typeface="Almarai"/>
              <a:ea typeface="Almarai"/>
              <a:cs typeface="Almarai"/>
              <a:sym typeface="Almarai"/>
            </a:endParaRPr>
          </a:p>
          <a:p>
            <a:pPr algn="ctr">
              <a:lnSpc>
                <a:spcPts val="4350"/>
              </a:lnSpc>
              <a:spcBef>
                <a:spcPct val="0"/>
              </a:spcBef>
            </a:pPr>
            <a:r>
              <a:rPr lang="en-US" sz="3150">
                <a:solidFill>
                  <a:srgbClr val="FFFBFB"/>
                </a:solidFill>
                <a:latin typeface="Almarai"/>
                <a:ea typeface="Almarai"/>
                <a:cs typeface="Almarai"/>
                <a:sym typeface="Almarai"/>
              </a:rPr>
              <a:t>2.Develop a web-based user interface for easier data interaction.</a:t>
            </a:r>
            <a:endParaRPr lang="en-US" sz="3150">
              <a:solidFill>
                <a:srgbClr val="FFFBFB"/>
              </a:solidFill>
              <a:latin typeface="Almarai"/>
              <a:ea typeface="Almarai"/>
              <a:cs typeface="Almarai"/>
              <a:sym typeface="Almarai"/>
            </a:endParaRPr>
          </a:p>
          <a:p>
            <a:pPr algn="ctr">
              <a:lnSpc>
                <a:spcPts val="4350"/>
              </a:lnSpc>
              <a:spcBef>
                <a:spcPct val="0"/>
              </a:spcBef>
            </a:pPr>
            <a:endParaRPr lang="en-US" sz="3150">
              <a:solidFill>
                <a:srgbClr val="FFFBFB"/>
              </a:solidFill>
              <a:latin typeface="Almarai"/>
              <a:ea typeface="Almarai"/>
              <a:cs typeface="Almarai"/>
              <a:sym typeface="Almarai"/>
            </a:endParaRPr>
          </a:p>
          <a:p>
            <a:pPr algn="ctr">
              <a:lnSpc>
                <a:spcPts val="4350"/>
              </a:lnSpc>
              <a:spcBef>
                <a:spcPct val="0"/>
              </a:spcBef>
            </a:pPr>
            <a:r>
              <a:rPr lang="en-US" sz="3150">
                <a:solidFill>
                  <a:srgbClr val="FFFBFB"/>
                </a:solidFill>
                <a:latin typeface="Almarai"/>
                <a:ea typeface="Almarai"/>
                <a:cs typeface="Almarai"/>
                <a:sym typeface="Almarai"/>
              </a:rPr>
              <a:t>3.Integrate machine learning to predict resource needs based on past disasters.</a:t>
            </a:r>
            <a:endParaRPr lang="en-US" sz="3150">
              <a:solidFill>
                <a:srgbClr val="FFFBFB"/>
              </a:solidFill>
              <a:latin typeface="Almarai"/>
              <a:ea typeface="Almarai"/>
              <a:cs typeface="Almarai"/>
              <a:sym typeface="Almarai"/>
            </a:endParaRPr>
          </a:p>
          <a:p>
            <a:pPr algn="ctr">
              <a:lnSpc>
                <a:spcPts val="4350"/>
              </a:lnSpc>
              <a:spcBef>
                <a:spcPct val="0"/>
              </a:spcBef>
            </a:pPr>
            <a:endParaRPr lang="en-US" sz="3150">
              <a:solidFill>
                <a:srgbClr val="FFFBFB"/>
              </a:solidFill>
              <a:latin typeface="Almarai"/>
              <a:ea typeface="Almarai"/>
              <a:cs typeface="Almarai"/>
              <a:sym typeface="Almarai"/>
            </a:endParaRPr>
          </a:p>
          <a:p>
            <a:pPr algn="ctr">
              <a:lnSpc>
                <a:spcPts val="4350"/>
              </a:lnSpc>
              <a:spcBef>
                <a:spcPct val="0"/>
              </a:spcBef>
            </a:pPr>
            <a:r>
              <a:rPr lang="en-US" sz="3150">
                <a:solidFill>
                  <a:srgbClr val="FFFBFB"/>
                </a:solidFill>
                <a:latin typeface="Almarai"/>
                <a:ea typeface="Almarai"/>
                <a:cs typeface="Almarai"/>
                <a:sym typeface="Almarai"/>
              </a:rPr>
              <a:t>4.Implement geospatial tracking for more precise resource deployment.</a:t>
            </a:r>
            <a:endParaRPr lang="en-US" sz="3150">
              <a:solidFill>
                <a:srgbClr val="FFFBFB"/>
              </a:solidFill>
              <a:latin typeface="Almarai"/>
              <a:ea typeface="Almarai"/>
              <a:cs typeface="Almarai"/>
              <a:sym typeface="Almara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439962" y="0"/>
            <a:ext cx="7569105" cy="7868257"/>
            <a:chOff x="0" y="0"/>
            <a:chExt cx="6108573" cy="6350000"/>
          </a:xfrm>
        </p:grpSpPr>
        <p:sp>
          <p:nvSpPr>
            <p:cNvPr id="3" name="Freeform 3"/>
            <p:cNvSpPr/>
            <p:nvPr/>
          </p:nvSpPr>
          <p:spPr>
            <a:xfrm>
              <a:off x="0" y="0"/>
              <a:ext cx="6108573" cy="6350000"/>
            </a:xfrm>
            <a:custGeom>
              <a:avLst/>
              <a:gdLst/>
              <a:ahLst/>
              <a:cxnLst/>
              <a:rect l="l" t="t" r="r" b="b"/>
              <a:pathLst>
                <a:path w="6108573" h="6350000">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1"/>
              <a:stretch>
                <a:fillRect l="-27866" r="-27866"/>
              </a:stretch>
            </a:blipFill>
          </p:spPr>
        </p:sp>
      </p:grpSp>
      <p:grpSp>
        <p:nvGrpSpPr>
          <p:cNvPr id="4" name="Group 4"/>
          <p:cNvGrpSpPr>
            <a:grpSpLocks noChangeAspect="1"/>
          </p:cNvGrpSpPr>
          <p:nvPr/>
        </p:nvGrpSpPr>
        <p:grpSpPr>
          <a:xfrm>
            <a:off x="439962" y="1452185"/>
            <a:ext cx="7569105" cy="7868257"/>
            <a:chOff x="0" y="0"/>
            <a:chExt cx="6108573" cy="6350000"/>
          </a:xfrm>
        </p:grpSpPr>
        <p:sp>
          <p:nvSpPr>
            <p:cNvPr id="5" name="Freeform 5"/>
            <p:cNvSpPr/>
            <p:nvPr/>
          </p:nvSpPr>
          <p:spPr>
            <a:xfrm>
              <a:off x="0" y="0"/>
              <a:ext cx="6108573" cy="6350000"/>
            </a:xfrm>
            <a:custGeom>
              <a:avLst/>
              <a:gdLst/>
              <a:ahLst/>
              <a:cxnLst/>
              <a:rect l="l" t="t" r="r" b="b"/>
              <a:pathLst>
                <a:path w="6108573" h="6350000">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1"/>
              <a:stretch>
                <a:fillRect l="-27866" r="-27866"/>
              </a:stretch>
            </a:blipFill>
          </p:spPr>
        </p:sp>
      </p:grpSp>
      <p:grpSp>
        <p:nvGrpSpPr>
          <p:cNvPr id="6" name="Group 6"/>
          <p:cNvGrpSpPr/>
          <p:nvPr/>
        </p:nvGrpSpPr>
        <p:grpSpPr>
          <a:xfrm>
            <a:off x="17514133" y="2171817"/>
            <a:ext cx="5754080" cy="8220114"/>
            <a:chOff x="0" y="0"/>
            <a:chExt cx="4445000" cy="6350000"/>
          </a:xfrm>
          <a:solidFill>
            <a:schemeClr val="tx1">
              <a:lumMod val="95000"/>
              <a:lumOff val="5000"/>
            </a:schemeClr>
          </a:solidFill>
        </p:grpSpPr>
        <p:sp>
          <p:nvSpPr>
            <p:cNvPr id="7" name="Freeform 7"/>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pFill/>
            <a:ln w="12700">
              <a:solidFill>
                <a:srgbClr val="000000"/>
              </a:solidFill>
            </a:ln>
          </p:spPr>
        </p:sp>
      </p:grpSp>
      <p:grpSp>
        <p:nvGrpSpPr>
          <p:cNvPr id="8" name="Group 8"/>
          <p:cNvGrpSpPr/>
          <p:nvPr/>
        </p:nvGrpSpPr>
        <p:grpSpPr>
          <a:xfrm rot="5400000">
            <a:off x="12752558" y="1699215"/>
            <a:ext cx="94516" cy="7607037"/>
            <a:chOff x="0" y="0"/>
            <a:chExt cx="24893" cy="2003499"/>
          </a:xfrm>
        </p:grpSpPr>
        <p:sp>
          <p:nvSpPr>
            <p:cNvPr id="9" name="Freeform 9"/>
            <p:cNvSpPr/>
            <p:nvPr/>
          </p:nvSpPr>
          <p:spPr>
            <a:xfrm>
              <a:off x="0" y="0"/>
              <a:ext cx="24893" cy="2003499"/>
            </a:xfrm>
            <a:custGeom>
              <a:avLst/>
              <a:gdLst/>
              <a:ahLst/>
              <a:cxnLst/>
              <a:rect l="l" t="t" r="r" b="b"/>
              <a:pathLst>
                <a:path w="24893" h="2003499">
                  <a:moveTo>
                    <a:pt x="0" y="0"/>
                  </a:moveTo>
                  <a:lnTo>
                    <a:pt x="24893" y="0"/>
                  </a:lnTo>
                  <a:lnTo>
                    <a:pt x="24893" y="2003499"/>
                  </a:lnTo>
                  <a:lnTo>
                    <a:pt x="0" y="2003499"/>
                  </a:lnTo>
                  <a:close/>
                </a:path>
              </a:pathLst>
            </a:custGeom>
            <a:solidFill>
              <a:srgbClr val="145DA0"/>
            </a:solidFill>
          </p:spPr>
        </p:sp>
        <p:sp>
          <p:nvSpPr>
            <p:cNvPr id="10" name="TextBox 10"/>
            <p:cNvSpPr txBox="1"/>
            <p:nvPr/>
          </p:nvSpPr>
          <p:spPr>
            <a:xfrm>
              <a:off x="0" y="-47625"/>
              <a:ext cx="24893" cy="2051124"/>
            </a:xfrm>
            <a:prstGeom prst="rect">
              <a:avLst/>
            </a:prstGeom>
          </p:spPr>
          <p:txBody>
            <a:bodyPr lIns="50800" tIns="50800" rIns="50800" bIns="50800" rtlCol="0" anchor="ctr"/>
            <a:lstStyle/>
            <a:p>
              <a:pPr algn="ctr">
                <a:lnSpc>
                  <a:spcPts val="2605"/>
                </a:lnSpc>
              </a:pPr>
            </a:p>
          </p:txBody>
        </p:sp>
      </p:grpSp>
      <p:grpSp>
        <p:nvGrpSpPr>
          <p:cNvPr id="11" name="Group 11"/>
          <p:cNvGrpSpPr/>
          <p:nvPr/>
        </p:nvGrpSpPr>
        <p:grpSpPr>
          <a:xfrm rot="5400000">
            <a:off x="15627413" y="4528979"/>
            <a:ext cx="295449" cy="1961194"/>
            <a:chOff x="0" y="0"/>
            <a:chExt cx="77814" cy="516528"/>
          </a:xfrm>
        </p:grpSpPr>
        <p:sp>
          <p:nvSpPr>
            <p:cNvPr id="12" name="Freeform 12"/>
            <p:cNvSpPr/>
            <p:nvPr/>
          </p:nvSpPr>
          <p:spPr>
            <a:xfrm>
              <a:off x="0" y="0"/>
              <a:ext cx="77814" cy="516528"/>
            </a:xfrm>
            <a:custGeom>
              <a:avLst/>
              <a:gdLst/>
              <a:ahLst/>
              <a:cxnLst/>
              <a:rect l="l" t="t" r="r" b="b"/>
              <a:pathLst>
                <a:path w="77814" h="516528">
                  <a:moveTo>
                    <a:pt x="0" y="0"/>
                  </a:moveTo>
                  <a:lnTo>
                    <a:pt x="77814" y="0"/>
                  </a:lnTo>
                  <a:lnTo>
                    <a:pt x="77814" y="516528"/>
                  </a:lnTo>
                  <a:lnTo>
                    <a:pt x="0" y="516528"/>
                  </a:lnTo>
                  <a:close/>
                </a:path>
              </a:pathLst>
            </a:custGeom>
            <a:solidFill>
              <a:srgbClr val="17E3B2"/>
            </a:solidFill>
          </p:spPr>
        </p:sp>
        <p:sp>
          <p:nvSpPr>
            <p:cNvPr id="13" name="TextBox 13"/>
            <p:cNvSpPr txBox="1"/>
            <p:nvPr/>
          </p:nvSpPr>
          <p:spPr>
            <a:xfrm>
              <a:off x="0" y="-47625"/>
              <a:ext cx="77814" cy="564153"/>
            </a:xfrm>
            <a:prstGeom prst="rect">
              <a:avLst/>
            </a:prstGeom>
          </p:spPr>
          <p:txBody>
            <a:bodyPr lIns="50800" tIns="50800" rIns="50800" bIns="50800" rtlCol="0" anchor="ctr"/>
            <a:lstStyle/>
            <a:p>
              <a:pPr algn="ctr">
                <a:lnSpc>
                  <a:spcPts val="2605"/>
                </a:lnSpc>
              </a:pPr>
            </a:p>
          </p:txBody>
        </p:sp>
      </p:grpSp>
      <p:grpSp>
        <p:nvGrpSpPr>
          <p:cNvPr id="14" name="Group 14"/>
          <p:cNvGrpSpPr/>
          <p:nvPr/>
        </p:nvGrpSpPr>
        <p:grpSpPr>
          <a:xfrm rot="5400000">
            <a:off x="8792249" y="784120"/>
            <a:ext cx="1224824" cy="122482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r="-126211"/>
              </a:stretch>
            </a:blipFill>
          </p:spPr>
        </p:sp>
      </p:grpSp>
      <p:sp>
        <p:nvSpPr>
          <p:cNvPr id="16" name="TextBox 16"/>
          <p:cNvSpPr txBox="1"/>
          <p:nvPr/>
        </p:nvSpPr>
        <p:spPr>
          <a:xfrm>
            <a:off x="10153656" y="1038186"/>
            <a:ext cx="5865508" cy="1028700"/>
          </a:xfrm>
          <a:prstGeom prst="rect">
            <a:avLst/>
          </a:prstGeom>
        </p:spPr>
        <p:txBody>
          <a:bodyPr lIns="0" tIns="0" rIns="0" bIns="0" rtlCol="0" anchor="t">
            <a:spAutoFit/>
          </a:bodyPr>
          <a:lstStyle/>
          <a:p>
            <a:pPr marL="0" lvl="0" indent="0" algn="l">
              <a:lnSpc>
                <a:spcPts val="7885"/>
              </a:lnSpc>
              <a:spcBef>
                <a:spcPct val="0"/>
              </a:spcBef>
            </a:pPr>
            <a:r>
              <a:rPr lang="en-US" sz="6570" b="1">
                <a:solidFill>
                  <a:srgbClr val="FFFBFB"/>
                </a:solidFill>
                <a:latin typeface="Almarai Bold"/>
                <a:ea typeface="Almarai Bold"/>
                <a:cs typeface="Almarai Bold"/>
                <a:sym typeface="Almarai Bold"/>
              </a:rPr>
              <a:t>CONCLUSION</a:t>
            </a:r>
            <a:endParaRPr lang="en-US" sz="6570" b="1">
              <a:solidFill>
                <a:srgbClr val="FFFBFB"/>
              </a:solidFill>
              <a:latin typeface="Almarai Bold"/>
              <a:ea typeface="Almarai Bold"/>
              <a:cs typeface="Almarai Bold"/>
              <a:sym typeface="Almarai Bold"/>
            </a:endParaRPr>
          </a:p>
        </p:txBody>
      </p:sp>
      <p:sp>
        <p:nvSpPr>
          <p:cNvPr id="17" name="TextBox 17"/>
          <p:cNvSpPr txBox="1"/>
          <p:nvPr/>
        </p:nvSpPr>
        <p:spPr>
          <a:xfrm>
            <a:off x="8629119" y="1038186"/>
            <a:ext cx="1456246" cy="843870"/>
          </a:xfrm>
          <a:prstGeom prst="rect">
            <a:avLst/>
          </a:prstGeom>
        </p:spPr>
        <p:txBody>
          <a:bodyPr lIns="0" tIns="0" rIns="0" bIns="0" rtlCol="0" anchor="t">
            <a:spAutoFit/>
          </a:bodyPr>
          <a:lstStyle/>
          <a:p>
            <a:pPr algn="ctr">
              <a:lnSpc>
                <a:spcPts val="6815"/>
              </a:lnSpc>
            </a:pPr>
            <a:r>
              <a:rPr lang="en-US" sz="4940" b="1" dirty="0">
                <a:solidFill>
                  <a:srgbClr val="FFFBFB"/>
                </a:solidFill>
                <a:latin typeface="Almarai Bold"/>
                <a:ea typeface="Almarai Bold"/>
                <a:cs typeface="Almarai Bold"/>
                <a:sym typeface="Almarai Bold"/>
              </a:rPr>
              <a:t>07</a:t>
            </a:r>
            <a:endParaRPr lang="en-US" sz="4940" b="1" dirty="0">
              <a:solidFill>
                <a:srgbClr val="FFFBFB"/>
              </a:solidFill>
              <a:latin typeface="Almarai Bold"/>
              <a:ea typeface="Almarai Bold"/>
              <a:cs typeface="Almarai Bold"/>
              <a:sym typeface="Almarai Bold"/>
            </a:endParaRPr>
          </a:p>
        </p:txBody>
      </p:sp>
      <p:sp>
        <p:nvSpPr>
          <p:cNvPr id="18" name="TextBox 18"/>
          <p:cNvSpPr txBox="1"/>
          <p:nvPr/>
        </p:nvSpPr>
        <p:spPr>
          <a:xfrm>
            <a:off x="8201758" y="2698436"/>
            <a:ext cx="9057542" cy="2167442"/>
          </a:xfrm>
          <a:prstGeom prst="rect">
            <a:avLst/>
          </a:prstGeom>
        </p:spPr>
        <p:txBody>
          <a:bodyPr lIns="0" tIns="0" rIns="0" bIns="0" rtlCol="0" anchor="t">
            <a:spAutoFit/>
          </a:bodyPr>
          <a:lstStyle/>
          <a:p>
            <a:pPr algn="ctr">
              <a:lnSpc>
                <a:spcPts val="3410"/>
              </a:lnSpc>
              <a:spcBef>
                <a:spcPct val="0"/>
              </a:spcBef>
            </a:pPr>
            <a:r>
              <a:rPr lang="en-US" sz="2470" b="1">
                <a:solidFill>
                  <a:srgbClr val="FFFBFB"/>
                </a:solidFill>
                <a:latin typeface="Almarai Bold"/>
                <a:ea typeface="Almarai Bold"/>
                <a:cs typeface="Almarai Bold"/>
                <a:sym typeface="Almarai Bold"/>
              </a:rPr>
              <a:t>The Disaster Management System effectively streamlines resource allocation, victim tracking, and shelter management using advanced PL/SQL techniques. The project demonstrates the significance of automation, modularity, and security in real-world database systems.</a:t>
            </a:r>
            <a:endParaRPr lang="en-US" sz="2470" b="1">
              <a:solidFill>
                <a:srgbClr val="FFFBFB"/>
              </a:solidFill>
              <a:latin typeface="Almarai Bold"/>
              <a:ea typeface="Almarai Bold"/>
              <a:cs typeface="Almarai Bold"/>
              <a:sym typeface="Almarai Bold"/>
            </a:endParaRPr>
          </a:p>
        </p:txBody>
      </p:sp>
      <p:sp>
        <p:nvSpPr>
          <p:cNvPr id="19" name="TextBox 19"/>
          <p:cNvSpPr txBox="1"/>
          <p:nvPr/>
        </p:nvSpPr>
        <p:spPr>
          <a:xfrm>
            <a:off x="8201758" y="5891958"/>
            <a:ext cx="8553977" cy="4114493"/>
          </a:xfrm>
          <a:prstGeom prst="rect">
            <a:avLst/>
          </a:prstGeom>
        </p:spPr>
        <p:txBody>
          <a:bodyPr lIns="0" tIns="0" rIns="0" bIns="0" rtlCol="0" anchor="t">
            <a:spAutoFit/>
          </a:bodyPr>
          <a:lstStyle/>
          <a:p>
            <a:pPr algn="ctr">
              <a:lnSpc>
                <a:spcPts val="3595"/>
              </a:lnSpc>
              <a:spcBef>
                <a:spcPct val="0"/>
              </a:spcBef>
            </a:pPr>
            <a:r>
              <a:rPr lang="en-US" sz="2605" b="1">
                <a:solidFill>
                  <a:srgbClr val="FFFBFB"/>
                </a:solidFill>
                <a:latin typeface="Almarai Bold"/>
                <a:ea typeface="Almarai Bold"/>
                <a:cs typeface="Almarai Bold"/>
                <a:sym typeface="Almarai Bold"/>
              </a:rPr>
              <a:t>Learnings:</a:t>
            </a:r>
            <a:endParaRPr lang="en-US" sz="2605" b="1">
              <a:solidFill>
                <a:srgbClr val="FFFBFB"/>
              </a:solidFill>
              <a:latin typeface="Almarai Bold"/>
              <a:ea typeface="Almarai Bold"/>
              <a:cs typeface="Almarai Bold"/>
              <a:sym typeface="Almarai Bold"/>
            </a:endParaRPr>
          </a:p>
          <a:p>
            <a:pPr algn="ctr">
              <a:lnSpc>
                <a:spcPts val="3595"/>
              </a:lnSpc>
              <a:spcBef>
                <a:spcPct val="0"/>
              </a:spcBef>
            </a:pPr>
            <a:r>
              <a:rPr lang="en-US" sz="2605" b="1">
                <a:solidFill>
                  <a:srgbClr val="FFFBFB"/>
                </a:solidFill>
                <a:latin typeface="Almarai Bold"/>
                <a:ea typeface="Almarai Bold"/>
                <a:cs typeface="Almarai Bold"/>
                <a:sym typeface="Almarai Bold"/>
              </a:rPr>
              <a:t>Gained hands-on experience with PL/SQL features like triggers, cursors, and packages.</a:t>
            </a:r>
            <a:endParaRPr lang="en-US" sz="2605" b="1">
              <a:solidFill>
                <a:srgbClr val="FFFBFB"/>
              </a:solidFill>
              <a:latin typeface="Almarai Bold"/>
              <a:ea typeface="Almarai Bold"/>
              <a:cs typeface="Almarai Bold"/>
              <a:sym typeface="Almarai Bold"/>
            </a:endParaRPr>
          </a:p>
          <a:p>
            <a:pPr algn="ctr">
              <a:lnSpc>
                <a:spcPts val="3595"/>
              </a:lnSpc>
              <a:spcBef>
                <a:spcPct val="0"/>
              </a:spcBef>
            </a:pPr>
            <a:r>
              <a:rPr lang="en-US" sz="2605" b="1">
                <a:solidFill>
                  <a:srgbClr val="FFFBFB"/>
                </a:solidFill>
                <a:latin typeface="Almarai Bold"/>
                <a:ea typeface="Almarai Bold"/>
                <a:cs typeface="Almarai Bold"/>
                <a:sym typeface="Almarai Bold"/>
              </a:rPr>
              <a:t>Understood the importance of auditing for accountability and security.</a:t>
            </a:r>
            <a:endParaRPr lang="en-US" sz="2605" b="1">
              <a:solidFill>
                <a:srgbClr val="FFFBFB"/>
              </a:solidFill>
              <a:latin typeface="Almarai Bold"/>
              <a:ea typeface="Almarai Bold"/>
              <a:cs typeface="Almarai Bold"/>
              <a:sym typeface="Almarai Bold"/>
            </a:endParaRPr>
          </a:p>
          <a:p>
            <a:pPr algn="ctr">
              <a:lnSpc>
                <a:spcPts val="3595"/>
              </a:lnSpc>
              <a:spcBef>
                <a:spcPct val="0"/>
              </a:spcBef>
            </a:pPr>
            <a:r>
              <a:rPr lang="en-US" sz="2605" b="1">
                <a:solidFill>
                  <a:srgbClr val="FFFBFB"/>
                </a:solidFill>
                <a:latin typeface="Almarai Bold"/>
                <a:ea typeface="Almarai Bold"/>
                <a:cs typeface="Almarai Bold"/>
                <a:sym typeface="Almarai Bold"/>
              </a:rPr>
              <a:t>Significance:</a:t>
            </a:r>
            <a:endParaRPr lang="en-US" sz="2605" b="1">
              <a:solidFill>
                <a:srgbClr val="FFFBFB"/>
              </a:solidFill>
              <a:latin typeface="Almarai Bold"/>
              <a:ea typeface="Almarai Bold"/>
              <a:cs typeface="Almarai Bold"/>
              <a:sym typeface="Almarai Bold"/>
            </a:endParaRPr>
          </a:p>
          <a:p>
            <a:pPr algn="ctr">
              <a:lnSpc>
                <a:spcPts val="3595"/>
              </a:lnSpc>
              <a:spcBef>
                <a:spcPct val="0"/>
              </a:spcBef>
            </a:pPr>
            <a:r>
              <a:rPr lang="en-US" sz="2605" b="1">
                <a:solidFill>
                  <a:srgbClr val="FFFBFB"/>
                </a:solidFill>
                <a:latin typeface="Almarai Bold"/>
                <a:ea typeface="Almarai Bold"/>
                <a:cs typeface="Almarai Bold"/>
                <a:sym typeface="Almarai Bold"/>
              </a:rPr>
              <a:t>This system provides a scalable and secure solution for disaster response coordination, addressing critical real-world challenges.</a:t>
            </a:r>
            <a:endParaRPr lang="en-US" sz="2605" b="1">
              <a:solidFill>
                <a:srgbClr val="FFFBFB"/>
              </a:solidFill>
              <a:latin typeface="Almarai Bold"/>
              <a:ea typeface="Almarai Bold"/>
              <a:cs typeface="Almarai Bold"/>
              <a:sym typeface="Almarai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41604"/>
        </a:solidFill>
        <a:effectLst/>
      </p:bgPr>
    </p:bg>
    <p:spTree>
      <p:nvGrpSpPr>
        <p:cNvPr id="1" name=""/>
        <p:cNvGrpSpPr/>
        <p:nvPr/>
      </p:nvGrpSpPr>
      <p:grpSpPr>
        <a:xfrm>
          <a:off x="0" y="0"/>
          <a:ext cx="0" cy="0"/>
          <a:chOff x="0" y="0"/>
          <a:chExt cx="0" cy="0"/>
        </a:xfrm>
      </p:grpSpPr>
      <p:sp>
        <p:nvSpPr>
          <p:cNvPr id="2" name="TextBox 1"/>
          <p:cNvSpPr txBox="1"/>
          <p:nvPr/>
        </p:nvSpPr>
        <p:spPr>
          <a:xfrm>
            <a:off x="0" y="419100"/>
            <a:ext cx="18059400" cy="7540526"/>
          </a:xfrm>
          <a:prstGeom prst="rect">
            <a:avLst/>
          </a:prstGeom>
          <a:noFill/>
        </p:spPr>
        <p:txBody>
          <a:bodyPr wrap="square" rtlCol="0">
            <a:spAutoFit/>
          </a:bodyPr>
          <a:lstStyle/>
          <a:p>
            <a:pPr algn="ctr"/>
            <a:r>
              <a:rPr lang="en-US" sz="4400" dirty="0" smtClean="0">
                <a:latin typeface="Times New Roman" panose="02020603050405020304" pitchFamily="18" charset="0"/>
                <a:cs typeface="Times New Roman" panose="02020603050405020304" pitchFamily="18" charset="0"/>
              </a:rPr>
              <a:t>C</a:t>
            </a:r>
            <a:r>
              <a:rPr lang="en-US" sz="4400" dirty="0" smtClean="0">
                <a:solidFill>
                  <a:schemeClr val="bg1">
                    <a:lumMod val="95000"/>
                  </a:schemeClr>
                </a:solidFill>
                <a:latin typeface="Times New Roman" panose="02020603050405020304" pitchFamily="18" charset="0"/>
                <a:cs typeface="Times New Roman" panose="02020603050405020304" pitchFamily="18" charset="0"/>
              </a:rPr>
              <a:t>COLLABORATORS</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1.MUGISHA Leopold  26636</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2.HIRWA Ines  25870</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3.MUGENI </a:t>
            </a:r>
            <a:r>
              <a:rPr lang="en-US" sz="4400" dirty="0" err="1" smtClean="0">
                <a:solidFill>
                  <a:schemeClr val="bg1">
                    <a:lumMod val="95000"/>
                  </a:schemeClr>
                </a:solidFill>
                <a:latin typeface="Times New Roman" panose="02020603050405020304" pitchFamily="18" charset="0"/>
                <a:cs typeface="Times New Roman" panose="02020603050405020304" pitchFamily="18" charset="0"/>
              </a:rPr>
              <a:t>Raissa</a:t>
            </a:r>
            <a:r>
              <a:rPr lang="en-US" sz="4400" dirty="0" smtClean="0">
                <a:solidFill>
                  <a:schemeClr val="bg1">
                    <a:lumMod val="95000"/>
                  </a:schemeClr>
                </a:solidFill>
                <a:latin typeface="Times New Roman" panose="02020603050405020304" pitchFamily="18" charset="0"/>
                <a:cs typeface="Times New Roman" panose="02020603050405020304" pitchFamily="18" charset="0"/>
              </a:rPr>
              <a:t>  25880</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4.NDAGIJIMANA </a:t>
            </a:r>
            <a:r>
              <a:rPr lang="en-US" sz="4400" dirty="0" err="1" smtClean="0">
                <a:solidFill>
                  <a:schemeClr val="bg1">
                    <a:lumMod val="95000"/>
                  </a:schemeClr>
                </a:solidFill>
                <a:latin typeface="Times New Roman" panose="02020603050405020304" pitchFamily="18" charset="0"/>
                <a:cs typeface="Times New Roman" panose="02020603050405020304" pitchFamily="18" charset="0"/>
              </a:rPr>
              <a:t>Aime</a:t>
            </a:r>
            <a:r>
              <a:rPr lang="en-US" sz="4400" dirty="0" smtClean="0">
                <a:solidFill>
                  <a:schemeClr val="bg1">
                    <a:lumMod val="95000"/>
                  </a:schemeClr>
                </a:solidFill>
                <a:latin typeface="Times New Roman" panose="02020603050405020304" pitchFamily="18" charset="0"/>
                <a:cs typeface="Times New Roman" panose="02020603050405020304" pitchFamily="18" charset="0"/>
              </a:rPr>
              <a:t> 26315</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5.IGIHOZO Elyse 26881</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6.NKUSI William 22980</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7.UWIZEYE </a:t>
            </a:r>
            <a:r>
              <a:rPr lang="en-US" sz="4400" dirty="0" err="1" smtClean="0">
                <a:solidFill>
                  <a:schemeClr val="bg1">
                    <a:lumMod val="95000"/>
                  </a:schemeClr>
                </a:solidFill>
                <a:latin typeface="Times New Roman" panose="02020603050405020304" pitchFamily="18" charset="0"/>
                <a:cs typeface="Times New Roman" panose="02020603050405020304" pitchFamily="18" charset="0"/>
              </a:rPr>
              <a:t>Magnifique</a:t>
            </a:r>
            <a:r>
              <a:rPr lang="en-US" sz="4400" dirty="0" smtClean="0">
                <a:solidFill>
                  <a:schemeClr val="bg1">
                    <a:lumMod val="95000"/>
                  </a:schemeClr>
                </a:solidFill>
                <a:latin typeface="Times New Roman" panose="02020603050405020304" pitchFamily="18" charset="0"/>
                <a:cs typeface="Times New Roman" panose="02020603050405020304" pitchFamily="18" charset="0"/>
              </a:rPr>
              <a:t> 26676</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8.MANZI Ezra 26688</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9.TETA Anny Stella 26250</a:t>
            </a:r>
            <a:endParaRPr lang="en-US" sz="4400" dirty="0" smtClean="0">
              <a:solidFill>
                <a:schemeClr val="bg1">
                  <a:lumMod val="95000"/>
                </a:schemeClr>
              </a:solidFill>
              <a:latin typeface="Times New Roman" panose="02020603050405020304" pitchFamily="18" charset="0"/>
              <a:cs typeface="Times New Roman" panose="02020603050405020304" pitchFamily="18" charset="0"/>
            </a:endParaRPr>
          </a:p>
          <a:p>
            <a:r>
              <a:rPr lang="en-US" sz="4400" dirty="0" smtClean="0">
                <a:solidFill>
                  <a:schemeClr val="bg1">
                    <a:lumMod val="95000"/>
                  </a:schemeClr>
                </a:solidFill>
                <a:latin typeface="Times New Roman" panose="02020603050405020304" pitchFamily="18" charset="0"/>
                <a:cs typeface="Times New Roman" panose="02020603050405020304" pitchFamily="18" charset="0"/>
              </a:rPr>
              <a:t>10.NYARWAYA GISABO Gadiella 26519</a:t>
            </a:r>
            <a:endParaRPr lang="en-US" sz="4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2066886"/>
            <a:ext cx="5754080" cy="8220114"/>
            <a:chOff x="0" y="0"/>
            <a:chExt cx="4445000" cy="6350000"/>
          </a:xfrm>
        </p:grpSpPr>
        <p:sp>
          <p:nvSpPr>
            <p:cNvPr id="3" name="Freeform 3"/>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1"/>
              <a:stretch>
                <a:fillRect l="-201730" r="-201730"/>
              </a:stretch>
            </a:blipFill>
          </p:spPr>
        </p:sp>
      </p:grpSp>
      <p:grpSp>
        <p:nvGrpSpPr>
          <p:cNvPr id="4" name="Group 4"/>
          <p:cNvGrpSpPr/>
          <p:nvPr/>
        </p:nvGrpSpPr>
        <p:grpSpPr>
          <a:xfrm rot="-10800000">
            <a:off x="-4725380" y="5533986"/>
            <a:ext cx="5754080" cy="8220114"/>
            <a:chOff x="0" y="0"/>
            <a:chExt cx="4445000" cy="6350000"/>
          </a:xfrm>
        </p:grpSpPr>
        <p:sp>
          <p:nvSpPr>
            <p:cNvPr id="5" name="Freeform 5"/>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1"/>
              <a:stretch>
                <a:fillRect l="-201730" r="-201730"/>
              </a:stretch>
            </a:blipFill>
          </p:spPr>
        </p:sp>
      </p:grpSp>
      <p:grpSp>
        <p:nvGrpSpPr>
          <p:cNvPr id="6" name="Group 6"/>
          <p:cNvGrpSpPr/>
          <p:nvPr/>
        </p:nvGrpSpPr>
        <p:grpSpPr>
          <a:xfrm rot="5400000">
            <a:off x="2492758" y="2372696"/>
            <a:ext cx="1943100" cy="161652"/>
            <a:chOff x="0" y="0"/>
            <a:chExt cx="511763" cy="42575"/>
          </a:xfrm>
        </p:grpSpPr>
        <p:sp>
          <p:nvSpPr>
            <p:cNvPr id="7" name="Freeform 7"/>
            <p:cNvSpPr/>
            <p:nvPr/>
          </p:nvSpPr>
          <p:spPr>
            <a:xfrm>
              <a:off x="0" y="0"/>
              <a:ext cx="511763" cy="42575"/>
            </a:xfrm>
            <a:custGeom>
              <a:avLst/>
              <a:gdLst/>
              <a:ahLst/>
              <a:cxnLst/>
              <a:rect l="l" t="t" r="r" b="b"/>
              <a:pathLst>
                <a:path w="511763" h="42575">
                  <a:moveTo>
                    <a:pt x="0" y="0"/>
                  </a:moveTo>
                  <a:lnTo>
                    <a:pt x="511763" y="0"/>
                  </a:lnTo>
                  <a:lnTo>
                    <a:pt x="511763" y="42575"/>
                  </a:lnTo>
                  <a:lnTo>
                    <a:pt x="0" y="42575"/>
                  </a:lnTo>
                  <a:close/>
                </a:path>
              </a:pathLst>
            </a:custGeom>
            <a:solidFill>
              <a:srgbClr val="145DA0"/>
            </a:solidFill>
          </p:spPr>
        </p:sp>
        <p:sp>
          <p:nvSpPr>
            <p:cNvPr id="8" name="TextBox 8"/>
            <p:cNvSpPr txBox="1"/>
            <p:nvPr/>
          </p:nvSpPr>
          <p:spPr>
            <a:xfrm>
              <a:off x="0" y="-47625"/>
              <a:ext cx="511763" cy="90200"/>
            </a:xfrm>
            <a:prstGeom prst="rect">
              <a:avLst/>
            </a:prstGeom>
          </p:spPr>
          <p:txBody>
            <a:bodyPr lIns="50800" tIns="50800" rIns="50800" bIns="50800" rtlCol="0" anchor="ctr"/>
            <a:lstStyle/>
            <a:p>
              <a:pPr algn="ctr">
                <a:lnSpc>
                  <a:spcPts val="2605"/>
                </a:lnSpc>
              </a:pPr>
            </a:p>
          </p:txBody>
        </p:sp>
      </p:grpSp>
      <p:sp>
        <p:nvSpPr>
          <p:cNvPr id="9" name="TextBox 9"/>
          <p:cNvSpPr txBox="1"/>
          <p:nvPr/>
        </p:nvSpPr>
        <p:spPr>
          <a:xfrm>
            <a:off x="4001049" y="1472447"/>
            <a:ext cx="6854345" cy="841375"/>
          </a:xfrm>
          <a:prstGeom prst="rect">
            <a:avLst/>
          </a:prstGeom>
        </p:spPr>
        <p:txBody>
          <a:bodyPr lIns="0" tIns="0" rIns="0" bIns="0" rtlCol="0" anchor="t">
            <a:spAutoFit/>
          </a:bodyPr>
          <a:lstStyle/>
          <a:p>
            <a:pPr marL="0" lvl="0" indent="0" algn="l">
              <a:lnSpc>
                <a:spcPts val="6450"/>
              </a:lnSpc>
              <a:spcBef>
                <a:spcPct val="0"/>
              </a:spcBef>
            </a:pPr>
            <a:r>
              <a:rPr lang="en-US" sz="5375" b="1">
                <a:solidFill>
                  <a:srgbClr val="FFFBFB"/>
                </a:solidFill>
                <a:latin typeface="Almarai Bold"/>
                <a:ea typeface="Almarai Bold"/>
                <a:cs typeface="Almarai Bold"/>
                <a:sym typeface="Almarai Bold"/>
              </a:rPr>
              <a:t>REFERENCES</a:t>
            </a:r>
            <a:endParaRPr lang="en-US" sz="5375" b="1">
              <a:solidFill>
                <a:srgbClr val="FFFBFB"/>
              </a:solidFill>
              <a:latin typeface="Almarai Bold"/>
              <a:ea typeface="Almarai Bold"/>
              <a:cs typeface="Almarai Bold"/>
              <a:sym typeface="Almarai Bold"/>
            </a:endParaRPr>
          </a:p>
        </p:txBody>
      </p:sp>
      <p:grpSp>
        <p:nvGrpSpPr>
          <p:cNvPr id="10" name="Group 10"/>
          <p:cNvGrpSpPr/>
          <p:nvPr/>
        </p:nvGrpSpPr>
        <p:grpSpPr>
          <a:xfrm rot="5400000">
            <a:off x="1473780" y="1841110"/>
            <a:ext cx="1224824" cy="1224824"/>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126211" r="-126211"/>
              </a:stretch>
            </a:blipFill>
          </p:spPr>
        </p:sp>
      </p:grpSp>
      <p:sp>
        <p:nvSpPr>
          <p:cNvPr id="12" name="TextBox 12"/>
          <p:cNvSpPr txBox="1"/>
          <p:nvPr/>
        </p:nvSpPr>
        <p:spPr>
          <a:xfrm>
            <a:off x="1358069" y="1983962"/>
            <a:ext cx="1456246" cy="843870"/>
          </a:xfrm>
          <a:prstGeom prst="rect">
            <a:avLst/>
          </a:prstGeom>
        </p:spPr>
        <p:txBody>
          <a:bodyPr lIns="0" tIns="0" rIns="0" bIns="0" rtlCol="0" anchor="t">
            <a:spAutoFit/>
          </a:bodyPr>
          <a:lstStyle/>
          <a:p>
            <a:pPr algn="ctr">
              <a:lnSpc>
                <a:spcPts val="6815"/>
              </a:lnSpc>
            </a:pPr>
            <a:r>
              <a:rPr lang="en-US" sz="4940" b="1">
                <a:solidFill>
                  <a:srgbClr val="FFFBFB"/>
                </a:solidFill>
                <a:latin typeface="Almarai Bold"/>
                <a:ea typeface="Almarai Bold"/>
                <a:cs typeface="Almarai Bold"/>
                <a:sym typeface="Almarai Bold"/>
              </a:rPr>
              <a:t>08</a:t>
            </a:r>
            <a:endParaRPr lang="en-US" sz="4940" b="1">
              <a:solidFill>
                <a:srgbClr val="FFFBFB"/>
              </a:solidFill>
              <a:latin typeface="Almarai Bold"/>
              <a:ea typeface="Almarai Bold"/>
              <a:cs typeface="Almarai Bold"/>
              <a:sym typeface="Almarai Bold"/>
            </a:endParaRPr>
          </a:p>
        </p:txBody>
      </p:sp>
      <p:sp>
        <p:nvSpPr>
          <p:cNvPr id="13" name="TextBox 13"/>
          <p:cNvSpPr txBox="1"/>
          <p:nvPr/>
        </p:nvSpPr>
        <p:spPr>
          <a:xfrm>
            <a:off x="3992809" y="2780207"/>
            <a:ext cx="13071052" cy="7119102"/>
          </a:xfrm>
          <a:prstGeom prst="rect">
            <a:avLst/>
          </a:prstGeom>
        </p:spPr>
        <p:txBody>
          <a:bodyPr lIns="0" tIns="0" rIns="0" bIns="0" rtlCol="0" anchor="t">
            <a:spAutoFit/>
          </a:bodyPr>
          <a:lstStyle/>
          <a:p>
            <a:pPr algn="ctr">
              <a:lnSpc>
                <a:spcPts val="2550"/>
              </a:lnSpc>
              <a:spcBef>
                <a:spcPct val="0"/>
              </a:spcBef>
            </a:pPr>
            <a:r>
              <a:rPr lang="en-US" sz="1845" b="1" dirty="0">
                <a:solidFill>
                  <a:srgbClr val="FFFBFB"/>
                </a:solidFill>
                <a:latin typeface="Almarai Bold"/>
                <a:ea typeface="Almarai Bold"/>
                <a:cs typeface="Almarai Bold"/>
                <a:sym typeface="Almarai Bold"/>
              </a:rPr>
              <a:t>Tools and Platforms:</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1.Oracle Database 19c</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2.SQL Developer</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3.Oracle Enterprise Manager (OEM)</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4.GitHub for version control</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5.Documentation and Tutorials:</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Oracle Documentation: https://docs.oracle.com</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6.SQL and PL/SQL Tutorials: W3Schools</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7.PL/SQL Triggers and Packages: </a:t>
            </a:r>
            <a:r>
              <a:rPr lang="en-US" sz="1845" b="1" dirty="0" err="1">
                <a:solidFill>
                  <a:srgbClr val="FFFBFB"/>
                </a:solidFill>
                <a:latin typeface="Almarai Bold"/>
                <a:ea typeface="Almarai Bold"/>
                <a:cs typeface="Almarai Bold"/>
                <a:sym typeface="Almarai Bold"/>
              </a:rPr>
              <a:t>GeeksforGeeks</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Project Requirements:</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Provided guidelines and resources </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Other Sources:</a:t>
            </a:r>
            <a:endParaRPr lang="en-US" sz="1845" b="1" dirty="0">
              <a:solidFill>
                <a:srgbClr val="FFFBFB"/>
              </a:solidFill>
              <a:latin typeface="Almarai Bold"/>
              <a:ea typeface="Almarai Bold"/>
              <a:cs typeface="Almarai Bold"/>
              <a:sym typeface="Almarai Bold"/>
            </a:endParaRPr>
          </a:p>
          <a:p>
            <a:pPr algn="ctr">
              <a:lnSpc>
                <a:spcPts val="2550"/>
              </a:lnSpc>
              <a:spcBef>
                <a:spcPct val="0"/>
              </a:spcBef>
            </a:pPr>
            <a:r>
              <a:rPr lang="en-US" sz="1845" b="1" dirty="0">
                <a:solidFill>
                  <a:srgbClr val="FFFBFB"/>
                </a:solidFill>
                <a:latin typeface="Almarai Bold"/>
                <a:ea typeface="Almarai Bold"/>
                <a:cs typeface="Almarai Bold"/>
                <a:sym typeface="Almarai Bold"/>
              </a:rPr>
              <a:t>Research articles on disaster management systems and database security best practices.</a:t>
            </a:r>
            <a:endParaRPr lang="en-US" sz="1845" b="1" dirty="0">
              <a:solidFill>
                <a:srgbClr val="FFFBFB"/>
              </a:solidFill>
              <a:latin typeface="Almarai Bold"/>
              <a:ea typeface="Almarai Bold"/>
              <a:cs typeface="Almarai Bold"/>
              <a:sym typeface="Almarai Bo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9690195" y="3049848"/>
            <a:ext cx="7569105" cy="7868257"/>
            <a:chOff x="0" y="0"/>
            <a:chExt cx="6108573" cy="6350000"/>
          </a:xfrm>
        </p:grpSpPr>
        <p:sp>
          <p:nvSpPr>
            <p:cNvPr id="3" name="Freeform 3"/>
            <p:cNvSpPr/>
            <p:nvPr/>
          </p:nvSpPr>
          <p:spPr>
            <a:xfrm>
              <a:off x="0" y="0"/>
              <a:ext cx="6108573" cy="6350000"/>
            </a:xfrm>
            <a:custGeom>
              <a:avLst/>
              <a:gdLst/>
              <a:ahLst/>
              <a:cxnLst/>
              <a:rect l="l" t="t" r="r" b="b"/>
              <a:pathLst>
                <a:path w="6108573" h="6350000">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1"/>
              <a:stretch>
                <a:fillRect l="-133175" r="-133175"/>
              </a:stretch>
            </a:blipFill>
          </p:spPr>
        </p:sp>
      </p:grpSp>
      <p:grpSp>
        <p:nvGrpSpPr>
          <p:cNvPr id="4" name="Group 4"/>
          <p:cNvGrpSpPr>
            <a:grpSpLocks noChangeAspect="1"/>
          </p:cNvGrpSpPr>
          <p:nvPr/>
        </p:nvGrpSpPr>
        <p:grpSpPr>
          <a:xfrm>
            <a:off x="9690195" y="736179"/>
            <a:ext cx="7569105" cy="7868257"/>
            <a:chOff x="0" y="0"/>
            <a:chExt cx="6108573" cy="6350000"/>
          </a:xfrm>
        </p:grpSpPr>
        <p:sp>
          <p:nvSpPr>
            <p:cNvPr id="5" name="Freeform 5"/>
            <p:cNvSpPr/>
            <p:nvPr/>
          </p:nvSpPr>
          <p:spPr>
            <a:xfrm>
              <a:off x="0" y="0"/>
              <a:ext cx="6108573" cy="6350000"/>
            </a:xfrm>
            <a:custGeom>
              <a:avLst/>
              <a:gdLst/>
              <a:ahLst/>
              <a:cxnLst/>
              <a:rect l="l" t="t" r="r" b="b"/>
              <a:pathLst>
                <a:path w="6108573" h="6350000">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1"/>
              <a:stretch>
                <a:fillRect l="-133175" r="-133175"/>
              </a:stretch>
            </a:blipFill>
          </p:spPr>
        </p:sp>
      </p:grpSp>
      <p:sp>
        <p:nvSpPr>
          <p:cNvPr id="6" name="TextBox 6"/>
          <p:cNvSpPr txBox="1"/>
          <p:nvPr/>
        </p:nvSpPr>
        <p:spPr>
          <a:xfrm>
            <a:off x="1668977" y="3320418"/>
            <a:ext cx="5735021" cy="1185439"/>
          </a:xfrm>
          <a:prstGeom prst="rect">
            <a:avLst/>
          </a:prstGeom>
        </p:spPr>
        <p:txBody>
          <a:bodyPr lIns="0" tIns="0" rIns="0" bIns="0" rtlCol="0" anchor="t">
            <a:spAutoFit/>
          </a:bodyPr>
          <a:lstStyle/>
          <a:p>
            <a:pPr marL="0" lvl="0" indent="0" algn="l">
              <a:lnSpc>
                <a:spcPts val="9625"/>
              </a:lnSpc>
            </a:pPr>
            <a:r>
              <a:rPr lang="en-US" sz="6875" b="1" spc="419">
                <a:solidFill>
                  <a:srgbClr val="17E3B2"/>
                </a:solidFill>
                <a:latin typeface="Almarai Bold"/>
                <a:ea typeface="Almarai Bold"/>
                <a:cs typeface="Almarai Bold"/>
                <a:sym typeface="Almarai Bold"/>
              </a:rPr>
              <a:t>THANK YOU</a:t>
            </a:r>
            <a:endParaRPr lang="en-US" sz="6875" b="1" spc="419">
              <a:solidFill>
                <a:srgbClr val="17E3B2"/>
              </a:solidFill>
              <a:latin typeface="Almarai Bold"/>
              <a:ea typeface="Almarai Bold"/>
              <a:cs typeface="Almarai Bold"/>
              <a:sym typeface="Almarai Bold"/>
            </a:endParaRPr>
          </a:p>
        </p:txBody>
      </p:sp>
      <p:grpSp>
        <p:nvGrpSpPr>
          <p:cNvPr id="14" name="Group 8"/>
          <p:cNvGrpSpPr>
            <a:grpSpLocks noChangeAspect="1"/>
          </p:cNvGrpSpPr>
          <p:nvPr/>
        </p:nvGrpSpPr>
        <p:grpSpPr>
          <a:xfrm>
            <a:off x="9525000" y="18113"/>
            <a:ext cx="7569105" cy="7868257"/>
            <a:chOff x="0" y="0"/>
            <a:chExt cx="6108573" cy="6350000"/>
          </a:xfrm>
        </p:grpSpPr>
        <p:sp>
          <p:nvSpPr>
            <p:cNvPr id="15" name="Freeform 9"/>
            <p:cNvSpPr/>
            <p:nvPr/>
          </p:nvSpPr>
          <p:spPr>
            <a:xfrm>
              <a:off x="0" y="0"/>
              <a:ext cx="6108573" cy="6350000"/>
            </a:xfrm>
            <a:custGeom>
              <a:avLst/>
              <a:gdLst/>
              <a:ahLst/>
              <a:cxnLst/>
              <a:rect l="l" t="t" r="r" b="b"/>
              <a:pathLst>
                <a:path w="6108573" h="6350000">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2"/>
              <a:stretch>
                <a:fillRect l="-47837" r="-47837"/>
              </a:stretch>
            </a:blipFill>
          </p:spPr>
        </p:sp>
      </p:grpSp>
      <p:grpSp>
        <p:nvGrpSpPr>
          <p:cNvPr id="16" name="Group 8"/>
          <p:cNvGrpSpPr>
            <a:grpSpLocks noChangeAspect="1"/>
          </p:cNvGrpSpPr>
          <p:nvPr/>
        </p:nvGrpSpPr>
        <p:grpSpPr>
          <a:xfrm>
            <a:off x="9607597" y="2171700"/>
            <a:ext cx="7569105" cy="7868257"/>
            <a:chOff x="0" y="0"/>
            <a:chExt cx="6108573" cy="6350000"/>
          </a:xfrm>
        </p:grpSpPr>
        <p:sp>
          <p:nvSpPr>
            <p:cNvPr id="17" name="Freeform 9"/>
            <p:cNvSpPr/>
            <p:nvPr/>
          </p:nvSpPr>
          <p:spPr>
            <a:xfrm>
              <a:off x="0" y="0"/>
              <a:ext cx="6108573" cy="6350000"/>
            </a:xfrm>
            <a:custGeom>
              <a:avLst/>
              <a:gdLst/>
              <a:ahLst/>
              <a:cxnLst/>
              <a:rect l="l" t="t" r="r" b="b"/>
              <a:pathLst>
                <a:path w="6108573" h="6350000">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2"/>
              <a:stretch>
                <a:fillRect l="-47837" r="-47837"/>
              </a:stretch>
            </a:blip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6" name="Group 6"/>
          <p:cNvGrpSpPr/>
          <p:nvPr/>
        </p:nvGrpSpPr>
        <p:grpSpPr>
          <a:xfrm>
            <a:off x="1028700" y="1028700"/>
            <a:ext cx="5760720" cy="8229600"/>
            <a:chOff x="0" y="0"/>
            <a:chExt cx="4445000" cy="6350000"/>
          </a:xfrm>
        </p:grpSpPr>
        <p:sp>
          <p:nvSpPr>
            <p:cNvPr id="7" name="Freeform 7"/>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1">
                <a:alphaModFix amt="24000"/>
              </a:blip>
              <a:stretch>
                <a:fillRect l="-57338" r="-57338"/>
              </a:stretch>
            </a:blipFill>
          </p:spPr>
        </p:sp>
      </p:grpSp>
      <p:grpSp>
        <p:nvGrpSpPr>
          <p:cNvPr id="8" name="Group 8"/>
          <p:cNvGrpSpPr/>
          <p:nvPr/>
        </p:nvGrpSpPr>
        <p:grpSpPr>
          <a:xfrm rot="5400000">
            <a:off x="11465621" y="1708206"/>
            <a:ext cx="1334733" cy="133473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r="-126211"/>
              </a:stretch>
            </a:blipFill>
          </p:spPr>
        </p:sp>
      </p:grpSp>
      <p:grpSp>
        <p:nvGrpSpPr>
          <p:cNvPr id="10" name="Group 10"/>
          <p:cNvGrpSpPr/>
          <p:nvPr/>
        </p:nvGrpSpPr>
        <p:grpSpPr>
          <a:xfrm rot="5400000">
            <a:off x="11465621" y="4324131"/>
            <a:ext cx="1334733" cy="133473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r="-126211"/>
              </a:stretch>
            </a:blipFill>
          </p:spPr>
        </p:sp>
      </p:grpSp>
      <p:grpSp>
        <p:nvGrpSpPr>
          <p:cNvPr id="12" name="Group 12"/>
          <p:cNvGrpSpPr/>
          <p:nvPr/>
        </p:nvGrpSpPr>
        <p:grpSpPr>
          <a:xfrm rot="5400000">
            <a:off x="11257812" y="7217892"/>
            <a:ext cx="1495522" cy="1334733"/>
            <a:chOff x="0" y="0"/>
            <a:chExt cx="910714" cy="812800"/>
          </a:xfrm>
        </p:grpSpPr>
        <p:sp>
          <p:nvSpPr>
            <p:cNvPr id="13" name="Freeform 13"/>
            <p:cNvSpPr/>
            <p:nvPr/>
          </p:nvSpPr>
          <p:spPr>
            <a:xfrm>
              <a:off x="0" y="0"/>
              <a:ext cx="910714" cy="812800"/>
            </a:xfrm>
            <a:custGeom>
              <a:avLst/>
              <a:gdLst/>
              <a:ahLst/>
              <a:cxnLst/>
              <a:rect l="l" t="t" r="r" b="b"/>
              <a:pathLst>
                <a:path w="910714" h="812800">
                  <a:moveTo>
                    <a:pt x="455357" y="0"/>
                  </a:moveTo>
                  <a:cubicBezTo>
                    <a:pt x="203870" y="0"/>
                    <a:pt x="0" y="181951"/>
                    <a:pt x="0" y="406400"/>
                  </a:cubicBezTo>
                  <a:cubicBezTo>
                    <a:pt x="0" y="630849"/>
                    <a:pt x="203870" y="812800"/>
                    <a:pt x="455357" y="812800"/>
                  </a:cubicBezTo>
                  <a:cubicBezTo>
                    <a:pt x="706844" y="812800"/>
                    <a:pt x="910714" y="630849"/>
                    <a:pt x="910714" y="406400"/>
                  </a:cubicBezTo>
                  <a:cubicBezTo>
                    <a:pt x="910714" y="181951"/>
                    <a:pt x="706844" y="0"/>
                    <a:pt x="455357" y="0"/>
                  </a:cubicBezTo>
                  <a:close/>
                </a:path>
              </a:pathLst>
            </a:custGeom>
            <a:blipFill>
              <a:blip r:embed="rId2"/>
              <a:stretch>
                <a:fillRect l="-107266" r="-107266"/>
              </a:stretch>
            </a:blipFill>
          </p:spPr>
        </p:sp>
      </p:grpSp>
      <p:grpSp>
        <p:nvGrpSpPr>
          <p:cNvPr id="14" name="Group 14"/>
          <p:cNvGrpSpPr/>
          <p:nvPr/>
        </p:nvGrpSpPr>
        <p:grpSpPr>
          <a:xfrm rot="5400000">
            <a:off x="14269007" y="1708206"/>
            <a:ext cx="1334733" cy="1334733"/>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r="-126211"/>
              </a:stretch>
            </a:blipFill>
          </p:spPr>
        </p:sp>
      </p:grpSp>
      <p:grpSp>
        <p:nvGrpSpPr>
          <p:cNvPr id="16" name="Group 16"/>
          <p:cNvGrpSpPr/>
          <p:nvPr/>
        </p:nvGrpSpPr>
        <p:grpSpPr>
          <a:xfrm rot="5400000">
            <a:off x="14270241" y="4311418"/>
            <a:ext cx="1291224" cy="1334733"/>
            <a:chOff x="0" y="0"/>
            <a:chExt cx="786304" cy="812800"/>
          </a:xfrm>
        </p:grpSpPr>
        <p:sp>
          <p:nvSpPr>
            <p:cNvPr id="17" name="Freeform 17"/>
            <p:cNvSpPr/>
            <p:nvPr/>
          </p:nvSpPr>
          <p:spPr>
            <a:xfrm>
              <a:off x="0" y="0"/>
              <a:ext cx="786304" cy="812800"/>
            </a:xfrm>
            <a:custGeom>
              <a:avLst/>
              <a:gdLst/>
              <a:ahLst/>
              <a:cxnLst/>
              <a:rect l="l" t="t" r="r" b="b"/>
              <a:pathLst>
                <a:path w="786304" h="812800">
                  <a:moveTo>
                    <a:pt x="393152" y="0"/>
                  </a:moveTo>
                  <a:cubicBezTo>
                    <a:pt x="176020" y="0"/>
                    <a:pt x="0" y="181951"/>
                    <a:pt x="0" y="406400"/>
                  </a:cubicBezTo>
                  <a:cubicBezTo>
                    <a:pt x="0" y="630849"/>
                    <a:pt x="176020" y="812800"/>
                    <a:pt x="393152" y="812800"/>
                  </a:cubicBezTo>
                  <a:cubicBezTo>
                    <a:pt x="610284" y="812800"/>
                    <a:pt x="786304" y="630849"/>
                    <a:pt x="786304" y="406400"/>
                  </a:cubicBezTo>
                  <a:cubicBezTo>
                    <a:pt x="786304" y="181951"/>
                    <a:pt x="610284" y="0"/>
                    <a:pt x="393152" y="0"/>
                  </a:cubicBezTo>
                  <a:close/>
                </a:path>
              </a:pathLst>
            </a:custGeom>
            <a:blipFill>
              <a:blip r:embed="rId2"/>
              <a:stretch>
                <a:fillRect l="-132149" r="-132149"/>
              </a:stretch>
            </a:blipFill>
          </p:spPr>
        </p:sp>
      </p:grpSp>
      <p:grpSp>
        <p:nvGrpSpPr>
          <p:cNvPr id="18" name="Group 18"/>
          <p:cNvGrpSpPr/>
          <p:nvPr/>
        </p:nvGrpSpPr>
        <p:grpSpPr>
          <a:xfrm rot="5400000">
            <a:off x="8781438" y="1708206"/>
            <a:ext cx="1334733" cy="1334733"/>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r="-126211"/>
              </a:stretch>
            </a:blipFill>
          </p:spPr>
        </p:sp>
      </p:grpSp>
      <p:grpSp>
        <p:nvGrpSpPr>
          <p:cNvPr id="20" name="Group 20"/>
          <p:cNvGrpSpPr/>
          <p:nvPr/>
        </p:nvGrpSpPr>
        <p:grpSpPr>
          <a:xfrm rot="5400000">
            <a:off x="8781438" y="4324131"/>
            <a:ext cx="1334733" cy="1334733"/>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r="-126211"/>
              </a:stretch>
            </a:blipFill>
          </p:spPr>
        </p:sp>
      </p:grpSp>
      <p:grpSp>
        <p:nvGrpSpPr>
          <p:cNvPr id="22" name="Group 22"/>
          <p:cNvGrpSpPr/>
          <p:nvPr/>
        </p:nvGrpSpPr>
        <p:grpSpPr>
          <a:xfrm rot="5400000">
            <a:off x="8781438" y="7094278"/>
            <a:ext cx="1334733" cy="1334733"/>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26211" r="-126211"/>
              </a:stretch>
            </a:blipFill>
          </p:spPr>
        </p:sp>
      </p:grpSp>
      <p:sp>
        <p:nvSpPr>
          <p:cNvPr id="24" name="TextBox 24"/>
          <p:cNvSpPr txBox="1"/>
          <p:nvPr/>
        </p:nvSpPr>
        <p:spPr>
          <a:xfrm>
            <a:off x="1853355" y="4653079"/>
            <a:ext cx="4646929" cy="971318"/>
          </a:xfrm>
          <a:prstGeom prst="rect">
            <a:avLst/>
          </a:prstGeom>
        </p:spPr>
        <p:txBody>
          <a:bodyPr lIns="0" tIns="0" rIns="0" bIns="0" rtlCol="0" anchor="t">
            <a:spAutoFit/>
          </a:bodyPr>
          <a:lstStyle/>
          <a:p>
            <a:pPr marL="0" lvl="0" indent="0" algn="l">
              <a:lnSpc>
                <a:spcPts val="7600"/>
              </a:lnSpc>
              <a:spcBef>
                <a:spcPct val="0"/>
              </a:spcBef>
            </a:pPr>
            <a:r>
              <a:rPr lang="en-US" sz="6335" b="1">
                <a:solidFill>
                  <a:srgbClr val="FFFBFB"/>
                </a:solidFill>
                <a:latin typeface="Almarai Bold"/>
                <a:ea typeface="Almarai Bold"/>
                <a:cs typeface="Almarai Bold"/>
                <a:sym typeface="Almarai Bold"/>
              </a:rPr>
              <a:t>OVERVIEW</a:t>
            </a:r>
            <a:endParaRPr lang="en-US" sz="6335" b="1">
              <a:solidFill>
                <a:srgbClr val="FFFBFB"/>
              </a:solidFill>
              <a:latin typeface="Almarai Bold"/>
              <a:ea typeface="Almarai Bold"/>
              <a:cs typeface="Almarai Bold"/>
              <a:sym typeface="Almarai Bold"/>
            </a:endParaRPr>
          </a:p>
        </p:txBody>
      </p:sp>
      <p:sp>
        <p:nvSpPr>
          <p:cNvPr id="25" name="TextBox 25"/>
          <p:cNvSpPr txBox="1"/>
          <p:nvPr/>
        </p:nvSpPr>
        <p:spPr>
          <a:xfrm>
            <a:off x="11043432" y="3241841"/>
            <a:ext cx="2176471" cy="878149"/>
          </a:xfrm>
          <a:prstGeom prst="rect">
            <a:avLst/>
          </a:prstGeom>
        </p:spPr>
        <p:txBody>
          <a:bodyPr lIns="0" tIns="0" rIns="0" bIns="0" rtlCol="0" anchor="t">
            <a:spAutoFit/>
          </a:bodyPr>
          <a:lstStyle/>
          <a:p>
            <a:pPr algn="ctr">
              <a:lnSpc>
                <a:spcPts val="3480"/>
              </a:lnSpc>
            </a:pPr>
            <a:r>
              <a:rPr lang="en-US" sz="2525" b="1">
                <a:solidFill>
                  <a:srgbClr val="FFFBFB"/>
                </a:solidFill>
                <a:latin typeface="Almarai Bold"/>
                <a:ea typeface="Almarai Bold"/>
                <a:cs typeface="Almarai Bold"/>
                <a:sym typeface="Almarai Bold"/>
              </a:rPr>
              <a:t>PROBLEM STATEMENT</a:t>
            </a:r>
            <a:endParaRPr lang="en-US" sz="2525" b="1">
              <a:solidFill>
                <a:srgbClr val="FFFBFB"/>
              </a:solidFill>
              <a:latin typeface="Almarai Bold"/>
              <a:ea typeface="Almarai Bold"/>
              <a:cs typeface="Almarai Bold"/>
              <a:sym typeface="Almarai Bold"/>
            </a:endParaRPr>
          </a:p>
        </p:txBody>
      </p:sp>
      <p:sp>
        <p:nvSpPr>
          <p:cNvPr id="26" name="TextBox 26"/>
          <p:cNvSpPr txBox="1"/>
          <p:nvPr/>
        </p:nvSpPr>
        <p:spPr>
          <a:xfrm>
            <a:off x="11338206" y="1862899"/>
            <a:ext cx="1586922" cy="920572"/>
          </a:xfrm>
          <a:prstGeom prst="rect">
            <a:avLst/>
          </a:prstGeom>
        </p:spPr>
        <p:txBody>
          <a:bodyPr lIns="0" tIns="0" rIns="0" bIns="0" rtlCol="0" anchor="t">
            <a:spAutoFit/>
          </a:bodyPr>
          <a:lstStyle/>
          <a:p>
            <a:pPr algn="ctr">
              <a:lnSpc>
                <a:spcPts val="7430"/>
              </a:lnSpc>
            </a:pPr>
            <a:r>
              <a:rPr lang="en-US" sz="5385" b="1">
                <a:solidFill>
                  <a:srgbClr val="FFFBFB"/>
                </a:solidFill>
                <a:latin typeface="Almarai Bold"/>
                <a:ea typeface="Almarai Bold"/>
                <a:cs typeface="Almarai Bold"/>
                <a:sym typeface="Almarai Bold"/>
              </a:rPr>
              <a:t>02</a:t>
            </a:r>
            <a:endParaRPr lang="en-US" sz="5385" b="1">
              <a:solidFill>
                <a:srgbClr val="FFFBFB"/>
              </a:solidFill>
              <a:latin typeface="Almarai Bold"/>
              <a:ea typeface="Almarai Bold"/>
              <a:cs typeface="Almarai Bold"/>
              <a:sym typeface="Almarai Bold"/>
            </a:endParaRPr>
          </a:p>
        </p:txBody>
      </p:sp>
      <p:sp>
        <p:nvSpPr>
          <p:cNvPr id="27" name="TextBox 27"/>
          <p:cNvSpPr txBox="1"/>
          <p:nvPr/>
        </p:nvSpPr>
        <p:spPr>
          <a:xfrm>
            <a:off x="8360569" y="8609043"/>
            <a:ext cx="2176471" cy="434048"/>
          </a:xfrm>
          <a:prstGeom prst="rect">
            <a:avLst/>
          </a:prstGeom>
        </p:spPr>
        <p:txBody>
          <a:bodyPr lIns="0" tIns="0" rIns="0" bIns="0" rtlCol="0" anchor="t">
            <a:spAutoFit/>
          </a:bodyPr>
          <a:lstStyle/>
          <a:p>
            <a:pPr algn="ctr">
              <a:lnSpc>
                <a:spcPts val="3480"/>
              </a:lnSpc>
            </a:pPr>
            <a:r>
              <a:rPr lang="en-US" sz="2525" b="1">
                <a:solidFill>
                  <a:srgbClr val="FFFBFB"/>
                </a:solidFill>
                <a:latin typeface="Almarai Bold"/>
                <a:ea typeface="Almarai Bold"/>
                <a:cs typeface="Almarai Bold"/>
                <a:sym typeface="Almarai Bold"/>
              </a:rPr>
              <a:t>CONCLUSION</a:t>
            </a:r>
            <a:endParaRPr lang="en-US" sz="2525" b="1">
              <a:solidFill>
                <a:srgbClr val="FFFBFB"/>
              </a:solidFill>
              <a:latin typeface="Almarai Bold"/>
              <a:ea typeface="Almarai Bold"/>
              <a:cs typeface="Almarai Bold"/>
              <a:sym typeface="Almarai Bold"/>
            </a:endParaRPr>
          </a:p>
        </p:txBody>
      </p:sp>
      <p:sp>
        <p:nvSpPr>
          <p:cNvPr id="28" name="TextBox 28"/>
          <p:cNvSpPr txBox="1"/>
          <p:nvPr/>
        </p:nvSpPr>
        <p:spPr>
          <a:xfrm>
            <a:off x="11044753" y="8609043"/>
            <a:ext cx="2176471" cy="434048"/>
          </a:xfrm>
          <a:prstGeom prst="rect">
            <a:avLst/>
          </a:prstGeom>
        </p:spPr>
        <p:txBody>
          <a:bodyPr lIns="0" tIns="0" rIns="0" bIns="0" rtlCol="0" anchor="t">
            <a:spAutoFit/>
          </a:bodyPr>
          <a:lstStyle/>
          <a:p>
            <a:pPr algn="ctr">
              <a:lnSpc>
                <a:spcPts val="3480"/>
              </a:lnSpc>
            </a:pPr>
            <a:r>
              <a:rPr lang="en-US" sz="2525" b="1">
                <a:solidFill>
                  <a:srgbClr val="FFFBFB"/>
                </a:solidFill>
                <a:latin typeface="Almarai Bold"/>
                <a:ea typeface="Almarai Bold"/>
                <a:cs typeface="Almarai Bold"/>
                <a:sym typeface="Almarai Bold"/>
              </a:rPr>
              <a:t>REFERENCES</a:t>
            </a:r>
            <a:endParaRPr lang="en-US" sz="2525" b="1">
              <a:solidFill>
                <a:srgbClr val="FFFBFB"/>
              </a:solidFill>
              <a:latin typeface="Almarai Bold"/>
              <a:ea typeface="Almarai Bold"/>
              <a:cs typeface="Almarai Bold"/>
              <a:sym typeface="Almarai Bold"/>
            </a:endParaRPr>
          </a:p>
        </p:txBody>
      </p:sp>
      <p:sp>
        <p:nvSpPr>
          <p:cNvPr id="29" name="TextBox 29"/>
          <p:cNvSpPr txBox="1"/>
          <p:nvPr/>
        </p:nvSpPr>
        <p:spPr>
          <a:xfrm>
            <a:off x="11338206" y="4478824"/>
            <a:ext cx="1586922" cy="920572"/>
          </a:xfrm>
          <a:prstGeom prst="rect">
            <a:avLst/>
          </a:prstGeom>
        </p:spPr>
        <p:txBody>
          <a:bodyPr lIns="0" tIns="0" rIns="0" bIns="0" rtlCol="0" anchor="t">
            <a:spAutoFit/>
          </a:bodyPr>
          <a:lstStyle/>
          <a:p>
            <a:pPr algn="ctr">
              <a:lnSpc>
                <a:spcPts val="7430"/>
              </a:lnSpc>
            </a:pPr>
            <a:r>
              <a:rPr lang="en-US" sz="5385" b="1">
                <a:solidFill>
                  <a:srgbClr val="FFFBFB"/>
                </a:solidFill>
                <a:latin typeface="Almarai Bold"/>
                <a:ea typeface="Almarai Bold"/>
                <a:cs typeface="Almarai Bold"/>
                <a:sym typeface="Almarai Bold"/>
              </a:rPr>
              <a:t>05</a:t>
            </a:r>
            <a:endParaRPr lang="en-US" sz="5385" b="1">
              <a:solidFill>
                <a:srgbClr val="FFFBFB"/>
              </a:solidFill>
              <a:latin typeface="Almarai Bold"/>
              <a:ea typeface="Almarai Bold"/>
              <a:cs typeface="Almarai Bold"/>
              <a:sym typeface="Almarai Bold"/>
            </a:endParaRPr>
          </a:p>
        </p:txBody>
      </p:sp>
      <p:sp>
        <p:nvSpPr>
          <p:cNvPr id="30" name="TextBox 30"/>
          <p:cNvSpPr txBox="1"/>
          <p:nvPr/>
        </p:nvSpPr>
        <p:spPr>
          <a:xfrm>
            <a:off x="11216738" y="7366624"/>
            <a:ext cx="1586922" cy="932494"/>
          </a:xfrm>
          <a:prstGeom prst="rect">
            <a:avLst/>
          </a:prstGeom>
        </p:spPr>
        <p:txBody>
          <a:bodyPr lIns="0" tIns="0" rIns="0" bIns="0" rtlCol="0" anchor="t">
            <a:spAutoFit/>
          </a:bodyPr>
          <a:lstStyle/>
          <a:p>
            <a:pPr algn="ctr">
              <a:lnSpc>
                <a:spcPts val="7430"/>
              </a:lnSpc>
            </a:pPr>
            <a:r>
              <a:rPr lang="en-US" sz="5385" b="1">
                <a:solidFill>
                  <a:srgbClr val="FFFBFB"/>
                </a:solidFill>
                <a:latin typeface="Almarai Bold"/>
                <a:ea typeface="Almarai Bold"/>
                <a:cs typeface="Almarai Bold"/>
                <a:sym typeface="Almarai Bold"/>
              </a:rPr>
              <a:t>08</a:t>
            </a:r>
            <a:endParaRPr lang="en-US" sz="5385" b="1">
              <a:solidFill>
                <a:srgbClr val="FFFBFB"/>
              </a:solidFill>
              <a:latin typeface="Almarai Bold"/>
              <a:ea typeface="Almarai Bold"/>
              <a:cs typeface="Almarai Bold"/>
              <a:sym typeface="Almarai Bold"/>
            </a:endParaRPr>
          </a:p>
        </p:txBody>
      </p:sp>
      <p:sp>
        <p:nvSpPr>
          <p:cNvPr id="31" name="TextBox 31"/>
          <p:cNvSpPr txBox="1"/>
          <p:nvPr/>
        </p:nvSpPr>
        <p:spPr>
          <a:xfrm>
            <a:off x="13728937" y="3241841"/>
            <a:ext cx="3093572" cy="878149"/>
          </a:xfrm>
          <a:prstGeom prst="rect">
            <a:avLst/>
          </a:prstGeom>
        </p:spPr>
        <p:txBody>
          <a:bodyPr lIns="0" tIns="0" rIns="0" bIns="0" rtlCol="0" anchor="t">
            <a:spAutoFit/>
          </a:bodyPr>
          <a:lstStyle/>
          <a:p>
            <a:pPr algn="ctr">
              <a:lnSpc>
                <a:spcPts val="3480"/>
              </a:lnSpc>
            </a:pPr>
            <a:r>
              <a:rPr lang="en-US" sz="2525" b="1">
                <a:solidFill>
                  <a:srgbClr val="FFFBFB"/>
                </a:solidFill>
                <a:latin typeface="Almarai Bold"/>
                <a:ea typeface="Almarai Bold"/>
                <a:cs typeface="Almarai Bold"/>
                <a:sym typeface="Almarai Bold"/>
              </a:rPr>
              <a:t>ADVANCED PROGRAMMING</a:t>
            </a:r>
            <a:endParaRPr lang="en-US" sz="2525" b="1">
              <a:solidFill>
                <a:srgbClr val="FFFBFB"/>
              </a:solidFill>
              <a:latin typeface="Almarai Bold"/>
              <a:ea typeface="Almarai Bold"/>
              <a:cs typeface="Almarai Bold"/>
              <a:sym typeface="Almarai Bold"/>
            </a:endParaRPr>
          </a:p>
        </p:txBody>
      </p:sp>
      <p:sp>
        <p:nvSpPr>
          <p:cNvPr id="32" name="TextBox 32"/>
          <p:cNvSpPr txBox="1"/>
          <p:nvPr/>
        </p:nvSpPr>
        <p:spPr>
          <a:xfrm>
            <a:off x="14023711" y="1862899"/>
            <a:ext cx="1586922" cy="920572"/>
          </a:xfrm>
          <a:prstGeom prst="rect">
            <a:avLst/>
          </a:prstGeom>
        </p:spPr>
        <p:txBody>
          <a:bodyPr lIns="0" tIns="0" rIns="0" bIns="0" rtlCol="0" anchor="t">
            <a:spAutoFit/>
          </a:bodyPr>
          <a:lstStyle/>
          <a:p>
            <a:pPr algn="ctr">
              <a:lnSpc>
                <a:spcPts val="7430"/>
              </a:lnSpc>
            </a:pPr>
            <a:r>
              <a:rPr lang="en-US" sz="5385" b="1">
                <a:solidFill>
                  <a:srgbClr val="FFFBFB"/>
                </a:solidFill>
                <a:latin typeface="Almarai Bold"/>
                <a:ea typeface="Almarai Bold"/>
                <a:cs typeface="Almarai Bold"/>
                <a:sym typeface="Almarai Bold"/>
              </a:rPr>
              <a:t>03</a:t>
            </a:r>
            <a:endParaRPr lang="en-US" sz="5385" b="1">
              <a:solidFill>
                <a:srgbClr val="FFFBFB"/>
              </a:solidFill>
              <a:latin typeface="Almarai Bold"/>
              <a:ea typeface="Almarai Bold"/>
              <a:cs typeface="Almarai Bold"/>
              <a:sym typeface="Almarai Bold"/>
            </a:endParaRPr>
          </a:p>
        </p:txBody>
      </p:sp>
      <p:sp>
        <p:nvSpPr>
          <p:cNvPr id="33" name="TextBox 33"/>
          <p:cNvSpPr txBox="1"/>
          <p:nvPr/>
        </p:nvSpPr>
        <p:spPr>
          <a:xfrm>
            <a:off x="13536974" y="5786321"/>
            <a:ext cx="2798798" cy="878149"/>
          </a:xfrm>
          <a:prstGeom prst="rect">
            <a:avLst/>
          </a:prstGeom>
        </p:spPr>
        <p:txBody>
          <a:bodyPr lIns="0" tIns="0" rIns="0" bIns="0" rtlCol="0" anchor="t">
            <a:spAutoFit/>
          </a:bodyPr>
          <a:lstStyle/>
          <a:p>
            <a:pPr algn="ctr">
              <a:lnSpc>
                <a:spcPts val="3480"/>
              </a:lnSpc>
            </a:pPr>
            <a:r>
              <a:rPr lang="en-US" sz="2525" b="1">
                <a:solidFill>
                  <a:srgbClr val="FFFBFB"/>
                </a:solidFill>
                <a:latin typeface="Almarai Bold"/>
                <a:ea typeface="Almarai Bold"/>
                <a:cs typeface="Almarai Bold"/>
                <a:sym typeface="Almarai Bold"/>
              </a:rPr>
              <a:t>PLANNED IMPROVEMENTS</a:t>
            </a:r>
            <a:endParaRPr lang="en-US" sz="2525" b="1">
              <a:solidFill>
                <a:srgbClr val="FFFBFB"/>
              </a:solidFill>
              <a:latin typeface="Almarai Bold"/>
              <a:ea typeface="Almarai Bold"/>
              <a:cs typeface="Almarai Bold"/>
              <a:sym typeface="Almarai Bold"/>
            </a:endParaRPr>
          </a:p>
        </p:txBody>
      </p:sp>
      <p:sp>
        <p:nvSpPr>
          <p:cNvPr id="34" name="TextBox 34"/>
          <p:cNvSpPr txBox="1"/>
          <p:nvPr/>
        </p:nvSpPr>
        <p:spPr>
          <a:xfrm>
            <a:off x="13996298" y="4520040"/>
            <a:ext cx="1586922" cy="920572"/>
          </a:xfrm>
          <a:prstGeom prst="rect">
            <a:avLst/>
          </a:prstGeom>
        </p:spPr>
        <p:txBody>
          <a:bodyPr lIns="0" tIns="0" rIns="0" bIns="0" rtlCol="0" anchor="t">
            <a:spAutoFit/>
          </a:bodyPr>
          <a:lstStyle/>
          <a:p>
            <a:pPr algn="ctr">
              <a:lnSpc>
                <a:spcPts val="7430"/>
              </a:lnSpc>
            </a:pPr>
            <a:r>
              <a:rPr lang="en-US" sz="5385" b="1">
                <a:solidFill>
                  <a:srgbClr val="FFFBFB"/>
                </a:solidFill>
                <a:latin typeface="Almarai Bold"/>
                <a:ea typeface="Almarai Bold"/>
                <a:cs typeface="Almarai Bold"/>
                <a:sym typeface="Almarai Bold"/>
              </a:rPr>
              <a:t>06</a:t>
            </a:r>
            <a:endParaRPr lang="en-US" sz="5385" b="1">
              <a:solidFill>
                <a:srgbClr val="FFFBFB"/>
              </a:solidFill>
              <a:latin typeface="Almarai Bold"/>
              <a:ea typeface="Almarai Bold"/>
              <a:cs typeface="Almarai Bold"/>
              <a:sym typeface="Almarai Bold"/>
            </a:endParaRPr>
          </a:p>
        </p:txBody>
      </p:sp>
      <p:sp>
        <p:nvSpPr>
          <p:cNvPr id="35" name="TextBox 35"/>
          <p:cNvSpPr txBox="1"/>
          <p:nvPr/>
        </p:nvSpPr>
        <p:spPr>
          <a:xfrm>
            <a:off x="7520573" y="3232316"/>
            <a:ext cx="3016467" cy="472412"/>
          </a:xfrm>
          <a:prstGeom prst="rect">
            <a:avLst/>
          </a:prstGeom>
        </p:spPr>
        <p:txBody>
          <a:bodyPr lIns="0" tIns="0" rIns="0" bIns="0" rtlCol="0" anchor="t">
            <a:spAutoFit/>
          </a:bodyPr>
          <a:lstStyle/>
          <a:p>
            <a:pPr algn="ctr">
              <a:lnSpc>
                <a:spcPts val="3740"/>
              </a:lnSpc>
            </a:pPr>
            <a:r>
              <a:rPr lang="en-US" sz="2710" b="1">
                <a:solidFill>
                  <a:srgbClr val="FFFBFB"/>
                </a:solidFill>
                <a:latin typeface="Almarai Bold"/>
                <a:ea typeface="Almarai Bold"/>
                <a:cs typeface="Almarai Bold"/>
                <a:sym typeface="Almarai Bold"/>
              </a:rPr>
              <a:t>INTRODUCTION</a:t>
            </a:r>
            <a:endParaRPr lang="en-US" sz="2710" b="1">
              <a:solidFill>
                <a:srgbClr val="FFFBFB"/>
              </a:solidFill>
              <a:latin typeface="Almarai Bold"/>
              <a:ea typeface="Almarai Bold"/>
              <a:cs typeface="Almarai Bold"/>
              <a:sym typeface="Almarai Bold"/>
            </a:endParaRPr>
          </a:p>
        </p:txBody>
      </p:sp>
      <p:sp>
        <p:nvSpPr>
          <p:cNvPr id="36" name="TextBox 36"/>
          <p:cNvSpPr txBox="1"/>
          <p:nvPr/>
        </p:nvSpPr>
        <p:spPr>
          <a:xfrm>
            <a:off x="8655343" y="1862899"/>
            <a:ext cx="1586922" cy="920572"/>
          </a:xfrm>
          <a:prstGeom prst="rect">
            <a:avLst/>
          </a:prstGeom>
        </p:spPr>
        <p:txBody>
          <a:bodyPr lIns="0" tIns="0" rIns="0" bIns="0" rtlCol="0" anchor="t">
            <a:spAutoFit/>
          </a:bodyPr>
          <a:lstStyle/>
          <a:p>
            <a:pPr algn="ctr">
              <a:lnSpc>
                <a:spcPts val="7430"/>
              </a:lnSpc>
            </a:pPr>
            <a:r>
              <a:rPr lang="en-US" sz="5385" b="1">
                <a:solidFill>
                  <a:srgbClr val="FFFBFB"/>
                </a:solidFill>
                <a:latin typeface="Almarai Bold"/>
                <a:ea typeface="Almarai Bold"/>
                <a:cs typeface="Almarai Bold"/>
                <a:sym typeface="Almarai Bold"/>
              </a:rPr>
              <a:t>01</a:t>
            </a:r>
            <a:endParaRPr lang="en-US" sz="5385" b="1">
              <a:solidFill>
                <a:srgbClr val="FFFBFB"/>
              </a:solidFill>
              <a:latin typeface="Almarai Bold"/>
              <a:ea typeface="Almarai Bold"/>
              <a:cs typeface="Almarai Bold"/>
              <a:sym typeface="Almarai Bold"/>
            </a:endParaRPr>
          </a:p>
        </p:txBody>
      </p:sp>
      <p:sp>
        <p:nvSpPr>
          <p:cNvPr id="37" name="TextBox 37"/>
          <p:cNvSpPr txBox="1"/>
          <p:nvPr/>
        </p:nvSpPr>
        <p:spPr>
          <a:xfrm>
            <a:off x="8164418" y="5772028"/>
            <a:ext cx="2568772" cy="878149"/>
          </a:xfrm>
          <a:prstGeom prst="rect">
            <a:avLst/>
          </a:prstGeom>
        </p:spPr>
        <p:txBody>
          <a:bodyPr lIns="0" tIns="0" rIns="0" bIns="0" rtlCol="0" anchor="t">
            <a:spAutoFit/>
          </a:bodyPr>
          <a:lstStyle/>
          <a:p>
            <a:pPr algn="ctr">
              <a:lnSpc>
                <a:spcPts val="3480"/>
              </a:lnSpc>
            </a:pPr>
            <a:r>
              <a:rPr lang="en-US" sz="2525" b="1">
                <a:solidFill>
                  <a:srgbClr val="FFFBFB"/>
                </a:solidFill>
                <a:latin typeface="Almarai Bold"/>
                <a:ea typeface="Almarai Bold"/>
                <a:cs typeface="Almarai Bold"/>
                <a:sym typeface="Almarai Bold"/>
              </a:rPr>
              <a:t>APPROACH AND TECHNOLOGIES</a:t>
            </a:r>
            <a:endParaRPr lang="en-US" sz="2525" b="1">
              <a:solidFill>
                <a:srgbClr val="FFFBFB"/>
              </a:solidFill>
              <a:latin typeface="Almarai Bold"/>
              <a:ea typeface="Almarai Bold"/>
              <a:cs typeface="Almarai Bold"/>
              <a:sym typeface="Almarai Bold"/>
            </a:endParaRPr>
          </a:p>
        </p:txBody>
      </p:sp>
      <p:sp>
        <p:nvSpPr>
          <p:cNvPr id="38" name="TextBox 38"/>
          <p:cNvSpPr txBox="1"/>
          <p:nvPr/>
        </p:nvSpPr>
        <p:spPr>
          <a:xfrm>
            <a:off x="8655343" y="4478824"/>
            <a:ext cx="1586922" cy="920572"/>
          </a:xfrm>
          <a:prstGeom prst="rect">
            <a:avLst/>
          </a:prstGeom>
        </p:spPr>
        <p:txBody>
          <a:bodyPr lIns="0" tIns="0" rIns="0" bIns="0" rtlCol="0" anchor="t">
            <a:spAutoFit/>
          </a:bodyPr>
          <a:lstStyle/>
          <a:p>
            <a:pPr algn="ctr">
              <a:lnSpc>
                <a:spcPts val="7430"/>
              </a:lnSpc>
            </a:pPr>
            <a:r>
              <a:rPr lang="en-US" sz="5385" b="1">
                <a:solidFill>
                  <a:srgbClr val="FFFBFB"/>
                </a:solidFill>
                <a:latin typeface="Almarai Bold"/>
                <a:ea typeface="Almarai Bold"/>
                <a:cs typeface="Almarai Bold"/>
                <a:sym typeface="Almarai Bold"/>
              </a:rPr>
              <a:t>04</a:t>
            </a:r>
            <a:endParaRPr lang="en-US" sz="5385" b="1">
              <a:solidFill>
                <a:srgbClr val="FFFBFB"/>
              </a:solidFill>
              <a:latin typeface="Almarai Bold"/>
              <a:ea typeface="Almarai Bold"/>
              <a:cs typeface="Almarai Bold"/>
              <a:sym typeface="Almarai Bold"/>
            </a:endParaRPr>
          </a:p>
        </p:txBody>
      </p:sp>
      <p:sp>
        <p:nvSpPr>
          <p:cNvPr id="39" name="TextBox 39"/>
          <p:cNvSpPr txBox="1"/>
          <p:nvPr/>
        </p:nvSpPr>
        <p:spPr>
          <a:xfrm>
            <a:off x="8655343" y="7277760"/>
            <a:ext cx="1586922" cy="920572"/>
          </a:xfrm>
          <a:prstGeom prst="rect">
            <a:avLst/>
          </a:prstGeom>
        </p:spPr>
        <p:txBody>
          <a:bodyPr lIns="0" tIns="0" rIns="0" bIns="0" rtlCol="0" anchor="t">
            <a:spAutoFit/>
          </a:bodyPr>
          <a:lstStyle/>
          <a:p>
            <a:pPr algn="ctr">
              <a:lnSpc>
                <a:spcPts val="7430"/>
              </a:lnSpc>
            </a:pPr>
            <a:r>
              <a:rPr lang="en-US" sz="5385" b="1">
                <a:solidFill>
                  <a:srgbClr val="FFFBFB"/>
                </a:solidFill>
                <a:latin typeface="Almarai Bold"/>
                <a:ea typeface="Almarai Bold"/>
                <a:cs typeface="Almarai Bold"/>
                <a:sym typeface="Almarai Bold"/>
              </a:rPr>
              <a:t>07</a:t>
            </a:r>
            <a:endParaRPr lang="en-US" sz="5385" b="1">
              <a:solidFill>
                <a:srgbClr val="FFFBFB"/>
              </a:solidFill>
              <a:latin typeface="Almarai Bold"/>
              <a:ea typeface="Almarai Bold"/>
              <a:cs typeface="Almarai Bold"/>
              <a:sym typeface="Almarai Bold"/>
            </a:endParaRPr>
          </a:p>
        </p:txBody>
      </p:sp>
      <p:sp>
        <p:nvSpPr>
          <p:cNvPr id="40" name="TextBox 40"/>
          <p:cNvSpPr txBox="1"/>
          <p:nvPr/>
        </p:nvSpPr>
        <p:spPr>
          <a:xfrm>
            <a:off x="10800495" y="5910753"/>
            <a:ext cx="2419408" cy="921945"/>
          </a:xfrm>
          <a:prstGeom prst="rect">
            <a:avLst/>
          </a:prstGeom>
        </p:spPr>
        <p:txBody>
          <a:bodyPr lIns="0" tIns="0" rIns="0" bIns="0" rtlCol="0" anchor="t">
            <a:spAutoFit/>
          </a:bodyPr>
          <a:lstStyle/>
          <a:p>
            <a:pPr algn="ctr">
              <a:lnSpc>
                <a:spcPts val="3725"/>
              </a:lnSpc>
              <a:spcBef>
                <a:spcPct val="0"/>
              </a:spcBef>
            </a:pPr>
            <a:r>
              <a:rPr lang="en-US" sz="2700">
                <a:solidFill>
                  <a:srgbClr val="FFFBFB"/>
                </a:solidFill>
                <a:latin typeface="Almarai"/>
                <a:ea typeface="Almarai"/>
                <a:cs typeface="Almarai"/>
                <a:sym typeface="Almarai"/>
              </a:rPr>
              <a:t>CHALLENGES FACED</a:t>
            </a:r>
            <a:endParaRPr lang="en-US" sz="2700">
              <a:solidFill>
                <a:srgbClr val="FFFBFB"/>
              </a:solidFill>
              <a:latin typeface="Almarai"/>
              <a:ea typeface="Almarai"/>
              <a:cs typeface="Almarai"/>
              <a:sym typeface="Almara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8" name="Group 8"/>
          <p:cNvGrpSpPr/>
          <p:nvPr/>
        </p:nvGrpSpPr>
        <p:grpSpPr>
          <a:xfrm>
            <a:off x="15763958" y="-781916"/>
            <a:ext cx="1683983" cy="2405689"/>
            <a:chOff x="0" y="0"/>
            <a:chExt cx="4445000" cy="6350000"/>
          </a:xfrm>
        </p:grpSpPr>
        <p:sp>
          <p:nvSpPr>
            <p:cNvPr id="9" name="Freeform 9"/>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adFill rotWithShape="1">
              <a:gsLst>
                <a:gs pos="0">
                  <a:srgbClr val="5170FF">
                    <a:alpha val="100000"/>
                  </a:srgbClr>
                </a:gs>
                <a:gs pos="100000">
                  <a:srgbClr val="FF66C4">
                    <a:alpha val="100000"/>
                  </a:srgbClr>
                </a:gs>
              </a:gsLst>
              <a:lin ang="0"/>
            </a:gradFill>
            <a:ln w="12700">
              <a:solidFill>
                <a:srgbClr val="000000"/>
              </a:solidFill>
            </a:ln>
          </p:spPr>
        </p:sp>
      </p:grpSp>
      <p:grpSp>
        <p:nvGrpSpPr>
          <p:cNvPr id="10" name="Group 10"/>
          <p:cNvGrpSpPr/>
          <p:nvPr/>
        </p:nvGrpSpPr>
        <p:grpSpPr>
          <a:xfrm rot="-10800000">
            <a:off x="796106" y="7929818"/>
            <a:ext cx="1683983" cy="2405689"/>
            <a:chOff x="0" y="0"/>
            <a:chExt cx="4445000" cy="6350000"/>
          </a:xfrm>
        </p:grpSpPr>
        <p:sp>
          <p:nvSpPr>
            <p:cNvPr id="11" name="Freeform 11"/>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adFill rotWithShape="1">
              <a:gsLst>
                <a:gs pos="0">
                  <a:srgbClr val="5170FF">
                    <a:alpha val="100000"/>
                  </a:srgbClr>
                </a:gs>
                <a:gs pos="100000">
                  <a:srgbClr val="FF66C4">
                    <a:alpha val="100000"/>
                  </a:srgbClr>
                </a:gs>
              </a:gsLst>
              <a:lin ang="0"/>
            </a:gradFill>
            <a:ln w="12700">
              <a:solidFill>
                <a:srgbClr val="000000"/>
              </a:solidFill>
            </a:ln>
          </p:spPr>
        </p:sp>
      </p:grpSp>
      <p:grpSp>
        <p:nvGrpSpPr>
          <p:cNvPr id="12" name="Group 12"/>
          <p:cNvGrpSpPr/>
          <p:nvPr/>
        </p:nvGrpSpPr>
        <p:grpSpPr>
          <a:xfrm rot="5400000">
            <a:off x="14472073" y="781782"/>
            <a:ext cx="841991" cy="84199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126211" r="-126211"/>
              </a:stretch>
            </a:blipFill>
          </p:spPr>
        </p:sp>
      </p:grpSp>
      <p:grpSp>
        <p:nvGrpSpPr>
          <p:cNvPr id="14" name="Group 14"/>
          <p:cNvGrpSpPr/>
          <p:nvPr/>
        </p:nvGrpSpPr>
        <p:grpSpPr>
          <a:xfrm rot="-5400000">
            <a:off x="2929983" y="8711667"/>
            <a:ext cx="841991" cy="841991"/>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126211" r="-126211"/>
              </a:stretch>
            </a:blipFill>
          </p:spPr>
        </p:sp>
      </p:grpSp>
      <p:grpSp>
        <p:nvGrpSpPr>
          <p:cNvPr id="20" name="Group 20"/>
          <p:cNvGrpSpPr/>
          <p:nvPr/>
        </p:nvGrpSpPr>
        <p:grpSpPr>
          <a:xfrm>
            <a:off x="2480089" y="6468459"/>
            <a:ext cx="94516" cy="2130893"/>
            <a:chOff x="0" y="0"/>
            <a:chExt cx="24893" cy="561223"/>
          </a:xfrm>
        </p:grpSpPr>
        <p:sp>
          <p:nvSpPr>
            <p:cNvPr id="21" name="Freeform 21"/>
            <p:cNvSpPr/>
            <p:nvPr/>
          </p:nvSpPr>
          <p:spPr>
            <a:xfrm>
              <a:off x="0" y="0"/>
              <a:ext cx="24893" cy="561223"/>
            </a:xfrm>
            <a:custGeom>
              <a:avLst/>
              <a:gdLst/>
              <a:ahLst/>
              <a:cxnLst/>
              <a:rect l="l" t="t" r="r" b="b"/>
              <a:pathLst>
                <a:path w="24893" h="561223">
                  <a:moveTo>
                    <a:pt x="0" y="0"/>
                  </a:moveTo>
                  <a:lnTo>
                    <a:pt x="24893" y="0"/>
                  </a:lnTo>
                  <a:lnTo>
                    <a:pt x="24893" y="561223"/>
                  </a:lnTo>
                  <a:lnTo>
                    <a:pt x="0" y="561223"/>
                  </a:lnTo>
                  <a:close/>
                </a:path>
              </a:pathLst>
            </a:custGeom>
            <a:solidFill>
              <a:srgbClr val="145DA0"/>
            </a:solidFill>
          </p:spPr>
        </p:sp>
        <p:sp>
          <p:nvSpPr>
            <p:cNvPr id="22" name="TextBox 22"/>
            <p:cNvSpPr txBox="1"/>
            <p:nvPr/>
          </p:nvSpPr>
          <p:spPr>
            <a:xfrm>
              <a:off x="0" y="-47625"/>
              <a:ext cx="24893" cy="608848"/>
            </a:xfrm>
            <a:prstGeom prst="rect">
              <a:avLst/>
            </a:prstGeom>
          </p:spPr>
          <p:txBody>
            <a:bodyPr lIns="50800" tIns="50800" rIns="50800" bIns="50800" rtlCol="0" anchor="ctr"/>
            <a:lstStyle/>
            <a:p>
              <a:pPr algn="ctr">
                <a:lnSpc>
                  <a:spcPts val="2605"/>
                </a:lnSpc>
              </a:pPr>
            </a:p>
          </p:txBody>
        </p:sp>
      </p:grpSp>
      <p:grpSp>
        <p:nvGrpSpPr>
          <p:cNvPr id="23" name="Group 23"/>
          <p:cNvGrpSpPr/>
          <p:nvPr/>
        </p:nvGrpSpPr>
        <p:grpSpPr>
          <a:xfrm>
            <a:off x="11079353" y="6427593"/>
            <a:ext cx="94516" cy="2130893"/>
            <a:chOff x="0" y="0"/>
            <a:chExt cx="24893" cy="561223"/>
          </a:xfrm>
        </p:grpSpPr>
        <p:sp>
          <p:nvSpPr>
            <p:cNvPr id="24" name="Freeform 24"/>
            <p:cNvSpPr/>
            <p:nvPr/>
          </p:nvSpPr>
          <p:spPr>
            <a:xfrm>
              <a:off x="0" y="0"/>
              <a:ext cx="24893" cy="561223"/>
            </a:xfrm>
            <a:custGeom>
              <a:avLst/>
              <a:gdLst/>
              <a:ahLst/>
              <a:cxnLst/>
              <a:rect l="l" t="t" r="r" b="b"/>
              <a:pathLst>
                <a:path w="24893" h="561223">
                  <a:moveTo>
                    <a:pt x="0" y="0"/>
                  </a:moveTo>
                  <a:lnTo>
                    <a:pt x="24893" y="0"/>
                  </a:lnTo>
                  <a:lnTo>
                    <a:pt x="24893" y="561223"/>
                  </a:lnTo>
                  <a:lnTo>
                    <a:pt x="0" y="561223"/>
                  </a:lnTo>
                  <a:close/>
                </a:path>
              </a:pathLst>
            </a:custGeom>
            <a:solidFill>
              <a:srgbClr val="145DA0"/>
            </a:solidFill>
          </p:spPr>
        </p:sp>
        <p:sp>
          <p:nvSpPr>
            <p:cNvPr id="25" name="TextBox 25"/>
            <p:cNvSpPr txBox="1"/>
            <p:nvPr/>
          </p:nvSpPr>
          <p:spPr>
            <a:xfrm>
              <a:off x="0" y="-47625"/>
              <a:ext cx="24893" cy="608848"/>
            </a:xfrm>
            <a:prstGeom prst="rect">
              <a:avLst/>
            </a:prstGeom>
          </p:spPr>
          <p:txBody>
            <a:bodyPr lIns="50800" tIns="50800" rIns="50800" bIns="50800" rtlCol="0" anchor="ctr"/>
            <a:lstStyle/>
            <a:p>
              <a:pPr algn="ctr">
                <a:lnSpc>
                  <a:spcPts val="2605"/>
                </a:lnSpc>
              </a:pPr>
            </a:p>
          </p:txBody>
        </p:sp>
      </p:grpSp>
      <p:sp>
        <p:nvSpPr>
          <p:cNvPr id="26" name="TextBox 26"/>
          <p:cNvSpPr txBox="1"/>
          <p:nvPr/>
        </p:nvSpPr>
        <p:spPr>
          <a:xfrm>
            <a:off x="6167523" y="1293637"/>
            <a:ext cx="7414586" cy="1073441"/>
          </a:xfrm>
          <a:prstGeom prst="rect">
            <a:avLst/>
          </a:prstGeom>
        </p:spPr>
        <p:txBody>
          <a:bodyPr lIns="0" tIns="0" rIns="0" bIns="0" rtlCol="0" anchor="t">
            <a:spAutoFit/>
          </a:bodyPr>
          <a:lstStyle/>
          <a:p>
            <a:pPr marL="0" lvl="0" indent="0" algn="ctr">
              <a:lnSpc>
                <a:spcPts val="8210"/>
              </a:lnSpc>
              <a:spcBef>
                <a:spcPct val="0"/>
              </a:spcBef>
            </a:pPr>
            <a:r>
              <a:rPr lang="en-US" sz="6840" b="1">
                <a:solidFill>
                  <a:srgbClr val="FFFBFB"/>
                </a:solidFill>
                <a:latin typeface="Almarai Bold"/>
                <a:ea typeface="Almarai Bold"/>
                <a:cs typeface="Almarai Bold"/>
                <a:sym typeface="Almarai Bold"/>
              </a:rPr>
              <a:t>INTRODUCTION</a:t>
            </a:r>
            <a:endParaRPr lang="en-US" sz="6840" b="1">
              <a:solidFill>
                <a:srgbClr val="FFFBFB"/>
              </a:solidFill>
              <a:latin typeface="Almarai Bold"/>
              <a:ea typeface="Almarai Bold"/>
              <a:cs typeface="Almarai Bold"/>
              <a:sym typeface="Almarai Bold"/>
            </a:endParaRPr>
          </a:p>
        </p:txBody>
      </p:sp>
      <p:grpSp>
        <p:nvGrpSpPr>
          <p:cNvPr id="27" name="Group 27"/>
          <p:cNvGrpSpPr/>
          <p:nvPr/>
        </p:nvGrpSpPr>
        <p:grpSpPr>
          <a:xfrm rot="5400000">
            <a:off x="5512144" y="1218322"/>
            <a:ext cx="1224824" cy="1224824"/>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126211" r="-126211"/>
              </a:stretch>
            </a:blipFill>
          </p:spPr>
        </p:sp>
      </p:grpSp>
      <p:sp>
        <p:nvSpPr>
          <p:cNvPr id="29" name="TextBox 29"/>
          <p:cNvSpPr txBox="1"/>
          <p:nvPr/>
        </p:nvSpPr>
        <p:spPr>
          <a:xfrm>
            <a:off x="5396433" y="1361174"/>
            <a:ext cx="1456246" cy="843870"/>
          </a:xfrm>
          <a:prstGeom prst="rect">
            <a:avLst/>
          </a:prstGeom>
        </p:spPr>
        <p:txBody>
          <a:bodyPr lIns="0" tIns="0" rIns="0" bIns="0" rtlCol="0" anchor="t">
            <a:spAutoFit/>
          </a:bodyPr>
          <a:lstStyle/>
          <a:p>
            <a:pPr algn="ctr">
              <a:lnSpc>
                <a:spcPts val="6815"/>
              </a:lnSpc>
            </a:pPr>
            <a:r>
              <a:rPr lang="en-US" sz="4940" b="1">
                <a:solidFill>
                  <a:srgbClr val="FFFBFB"/>
                </a:solidFill>
                <a:latin typeface="Almarai Bold"/>
                <a:ea typeface="Almarai Bold"/>
                <a:cs typeface="Almarai Bold"/>
                <a:sym typeface="Almarai Bold"/>
              </a:rPr>
              <a:t>01</a:t>
            </a:r>
            <a:endParaRPr lang="en-US" sz="4940" b="1">
              <a:solidFill>
                <a:srgbClr val="FFFBFB"/>
              </a:solidFill>
              <a:latin typeface="Almarai Bold"/>
              <a:ea typeface="Almarai Bold"/>
              <a:cs typeface="Almarai Bold"/>
              <a:sym typeface="Almarai Bold"/>
            </a:endParaRPr>
          </a:p>
        </p:txBody>
      </p:sp>
      <p:sp>
        <p:nvSpPr>
          <p:cNvPr id="33" name="Rectangle 32"/>
          <p:cNvSpPr/>
          <p:nvPr/>
        </p:nvSpPr>
        <p:spPr>
          <a:xfrm>
            <a:off x="914400" y="2518461"/>
            <a:ext cx="9601200" cy="5727017"/>
          </a:xfrm>
          <a:prstGeom prst="rect">
            <a:avLst/>
          </a:prstGeom>
        </p:spPr>
        <p:txBody>
          <a:bodyPr wrap="square">
            <a:spAutoFit/>
          </a:bodyPr>
          <a:lstStyle/>
          <a:p>
            <a:pPr lvl="0">
              <a:lnSpc>
                <a:spcPct val="150000"/>
              </a:lnSpc>
              <a:spcBef>
                <a:spcPts val="1200"/>
              </a:spcBef>
              <a:buClr>
                <a:schemeClr val="dk1"/>
              </a:buClr>
              <a:buSzPts val="1100"/>
            </a:pPr>
            <a:r>
              <a:rPr lang="en-US" sz="2400" dirty="0">
                <a:solidFill>
                  <a:schemeClr val="bg1"/>
                </a:solidFill>
                <a:latin typeface="Times New Roman" panose="02020603050405020304"/>
                <a:ea typeface="Times New Roman" panose="02020603050405020304"/>
                <a:cs typeface="Times New Roman" panose="02020603050405020304"/>
                <a:sym typeface="Times New Roman" panose="02020603050405020304"/>
              </a:rPr>
              <a:t>In 2023, severe flooding in </a:t>
            </a:r>
            <a:r>
              <a:rPr lang="en-US" sz="2400" dirty="0" err="1">
                <a:solidFill>
                  <a:schemeClr val="bg1"/>
                </a:solidFill>
                <a:latin typeface="Times New Roman" panose="02020603050405020304"/>
                <a:ea typeface="Times New Roman" panose="02020603050405020304"/>
                <a:cs typeface="Times New Roman" panose="02020603050405020304"/>
                <a:sym typeface="Times New Roman" panose="02020603050405020304"/>
              </a:rPr>
              <a:t>Rubavu</a:t>
            </a:r>
            <a:r>
              <a:rPr lang="en-US" sz="2400" dirty="0">
                <a:solidFill>
                  <a:schemeClr val="bg1"/>
                </a:solidFill>
                <a:latin typeface="Times New Roman" panose="02020603050405020304"/>
                <a:ea typeface="Times New Roman" panose="02020603050405020304"/>
                <a:cs typeface="Times New Roman" panose="02020603050405020304"/>
                <a:sym typeface="Times New Roman" panose="02020603050405020304"/>
              </a:rPr>
              <a:t> district, Rwanda, led to extensive infrastructure damage and displacement of residents. The floods disrupted critical infrastructure, isolating communities and complicating relief efforts. Communication among response teams was fragmented, resulting in delayed resource distribution and overcrowded shelters.</a:t>
            </a:r>
            <a:endParaRPr lang="en-US" sz="2400" dirty="0">
              <a:solidFill>
                <a:schemeClr val="bg1"/>
              </a:solidFill>
              <a:latin typeface="Times New Roman" panose="02020603050405020304"/>
              <a:ea typeface="Times New Roman" panose="02020603050405020304"/>
              <a:cs typeface="Times New Roman" panose="02020603050405020304"/>
              <a:sym typeface="Times New Roman" panose="02020603050405020304"/>
            </a:endParaRPr>
          </a:p>
          <a:p>
            <a:pPr lvl="0">
              <a:lnSpc>
                <a:spcPct val="150000"/>
              </a:lnSpc>
              <a:spcBef>
                <a:spcPts val="1200"/>
              </a:spcBef>
            </a:pPr>
            <a:r>
              <a:rPr lang="en-US" sz="2400" dirty="0">
                <a:solidFill>
                  <a:schemeClr val="bg1"/>
                </a:solidFill>
                <a:latin typeface="Times New Roman" panose="02020603050405020304"/>
                <a:ea typeface="Times New Roman" panose="02020603050405020304"/>
                <a:cs typeface="Times New Roman" panose="02020603050405020304"/>
                <a:sym typeface="Times New Roman" panose="02020603050405020304"/>
              </a:rPr>
              <a:t>A centralized disaster management system could have significantly improved the response by providing real-time data, streamlining resource allocation, coordinating volunteer efforts, and tracking shelter capacities. This system would ensure more efficient and timely aid, minimizing delays and optimizing support for those  affected .</a:t>
            </a:r>
            <a:endParaRPr lang="en-US" sz="2400"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Rectangle 1"/>
          <p:cNvSpPr/>
          <p:nvPr/>
        </p:nvSpPr>
        <p:spPr>
          <a:xfrm>
            <a:off x="457200" y="1943101"/>
            <a:ext cx="13258800" cy="5170646"/>
          </a:xfrm>
          <a:prstGeom prst="rect">
            <a:avLst/>
          </a:prstGeom>
        </p:spPr>
        <p:txBody>
          <a:bodyPr wrap="square">
            <a:spAutoFit/>
          </a:bodyPr>
          <a:lstStyle/>
          <a:p>
            <a:pPr marL="457200" lvl="0" indent="-317500">
              <a:buClr>
                <a:schemeClr val="accent1"/>
              </a:buClr>
              <a:buSzPts val="1400"/>
              <a:buFont typeface="Times New Roman" panose="02020603050405020304"/>
              <a:buChar char="●"/>
            </a:pPr>
            <a:r>
              <a:rPr lang="en-US" sz="3200" dirty="0">
                <a:solidFill>
                  <a:schemeClr val="bg1"/>
                </a:solidFill>
                <a:latin typeface="Times New Roman" panose="02020603050405020304"/>
                <a:ea typeface="Times New Roman" panose="02020603050405020304"/>
                <a:cs typeface="Times New Roman" panose="02020603050405020304"/>
                <a:sym typeface="Times New Roman" panose="02020603050405020304"/>
              </a:rPr>
              <a:t> Develop a centralized database to manage and store critical information on disasters, resources, response teams, shelters, affected areas, victims, and reports.</a:t>
            </a:r>
            <a:endParaRPr lang="en-US" sz="3200" dirty="0">
              <a:solidFill>
                <a:schemeClr val="bg1"/>
              </a:solidFill>
              <a:latin typeface="Times New Roman" panose="02020603050405020304"/>
              <a:ea typeface="Times New Roman" panose="02020603050405020304"/>
              <a:cs typeface="Times New Roman" panose="02020603050405020304"/>
              <a:sym typeface="Times New Roman" panose="02020603050405020304"/>
            </a:endParaRPr>
          </a:p>
          <a:p>
            <a:pPr marL="457200" lvl="0"/>
            <a:endParaRPr lang="en-US" sz="3200" dirty="0">
              <a:solidFill>
                <a:schemeClr val="bg1"/>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17500">
              <a:lnSpc>
                <a:spcPct val="150000"/>
              </a:lnSpc>
              <a:spcBef>
                <a:spcPts val="1200"/>
              </a:spcBef>
              <a:buClr>
                <a:schemeClr val="accent1"/>
              </a:buClr>
              <a:buSzPts val="1400"/>
              <a:buChar char="●"/>
            </a:pPr>
            <a:r>
              <a:rPr lang="en-US" sz="3200" dirty="0">
                <a:solidFill>
                  <a:schemeClr val="bg1"/>
                </a:solidFill>
                <a:latin typeface="Times New Roman" panose="02020603050405020304"/>
                <a:ea typeface="Times New Roman" panose="02020603050405020304"/>
                <a:cs typeface="Times New Roman" panose="02020603050405020304"/>
                <a:sym typeface="Times New Roman" panose="02020603050405020304"/>
              </a:rPr>
              <a:t>  Enhance the speed and efficiency of disaster response through centralized access to real-time  data </a:t>
            </a:r>
            <a:endParaRPr lang="en-US" sz="3200" dirty="0">
              <a:solidFill>
                <a:schemeClr val="bg1"/>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17500">
              <a:lnSpc>
                <a:spcPct val="150000"/>
              </a:lnSpc>
              <a:buClr>
                <a:schemeClr val="accent1"/>
              </a:buClr>
              <a:buSzPts val="1400"/>
              <a:buChar char="●"/>
            </a:pPr>
            <a:r>
              <a:rPr lang="en-US" sz="3200" dirty="0">
                <a:solidFill>
                  <a:schemeClr val="bg1"/>
                </a:solidFill>
                <a:latin typeface="Times New Roman" panose="02020603050405020304"/>
                <a:ea typeface="Times New Roman" panose="02020603050405020304"/>
                <a:cs typeface="Times New Roman" panose="02020603050405020304"/>
                <a:sym typeface="Times New Roman" panose="02020603050405020304"/>
              </a:rPr>
              <a:t>   Enable effective tracking and allocation of resources, personnel assignments, shelter occupancy, and support needs for affected individuals.</a:t>
            </a:r>
            <a:endParaRPr lang="en-US" sz="3200" dirty="0">
              <a:solidFill>
                <a:schemeClr val="bg1"/>
              </a:solidFill>
            </a:endParaRPr>
          </a:p>
        </p:txBody>
      </p:sp>
      <p:sp>
        <p:nvSpPr>
          <p:cNvPr id="3" name="TextBox 2"/>
          <p:cNvSpPr txBox="1"/>
          <p:nvPr/>
        </p:nvSpPr>
        <p:spPr>
          <a:xfrm>
            <a:off x="3581400" y="800100"/>
            <a:ext cx="8763000" cy="707886"/>
          </a:xfrm>
          <a:prstGeom prst="rect">
            <a:avLst/>
          </a:prstGeom>
          <a:noFill/>
        </p:spPr>
        <p:txBody>
          <a:bodyPr wrap="square" rtlCol="0">
            <a:spAutoFit/>
          </a:bodyPr>
          <a:lstStyle/>
          <a:p>
            <a:pPr algn="ctr"/>
            <a:r>
              <a:rPr lang="en-US" sz="4000" dirty="0" smtClean="0">
                <a:solidFill>
                  <a:schemeClr val="bg1"/>
                </a:solidFill>
                <a:latin typeface="Times New Roman" panose="02020603050405020304" pitchFamily="18" charset="0"/>
                <a:cs typeface="Times New Roman" panose="02020603050405020304" pitchFamily="18" charset="0"/>
              </a:rPr>
              <a:t>OBJECTIVES</a:t>
            </a:r>
            <a:endParaRPr lang="en-US" sz="40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2" name="Group 2"/>
          <p:cNvGrpSpPr/>
          <p:nvPr/>
        </p:nvGrpSpPr>
        <p:grpSpPr>
          <a:xfrm>
            <a:off x="11504845" y="-495300"/>
            <a:ext cx="3474586" cy="4843997"/>
            <a:chOff x="0" y="0"/>
            <a:chExt cx="4445000" cy="6350000"/>
          </a:xfrm>
        </p:grpSpPr>
        <p:sp>
          <p:nvSpPr>
            <p:cNvPr id="3" name="Freeform 3"/>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solidFill>
              <a:srgbClr val="69302C"/>
            </a:solidFill>
            <a:ln w="12700">
              <a:solidFill>
                <a:srgbClr val="000000"/>
              </a:solidFill>
            </a:ln>
          </p:spPr>
        </p:sp>
      </p:grpSp>
      <p:grpSp>
        <p:nvGrpSpPr>
          <p:cNvPr id="4" name="Group 4"/>
          <p:cNvGrpSpPr/>
          <p:nvPr/>
        </p:nvGrpSpPr>
        <p:grpSpPr>
          <a:xfrm rot="5400000">
            <a:off x="16605949" y="8402070"/>
            <a:ext cx="841991" cy="841991"/>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126211" r="-126211"/>
              </a:stretch>
            </a:blipFill>
          </p:spPr>
        </p:sp>
      </p:grpSp>
      <p:grpSp>
        <p:nvGrpSpPr>
          <p:cNvPr id="8" name="Group 8"/>
          <p:cNvGrpSpPr/>
          <p:nvPr/>
        </p:nvGrpSpPr>
        <p:grpSpPr>
          <a:xfrm>
            <a:off x="12543681" y="1640457"/>
            <a:ext cx="4904260" cy="7006086"/>
            <a:chOff x="0" y="0"/>
            <a:chExt cx="4445000" cy="6350000"/>
          </a:xfrm>
        </p:grpSpPr>
        <p:sp>
          <p:nvSpPr>
            <p:cNvPr id="9" name="Freeform 9"/>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2"/>
              <a:stretch>
                <a:fillRect l="-21428" r="-21428"/>
              </a:stretch>
            </a:blipFill>
          </p:spPr>
        </p:sp>
      </p:grpSp>
      <p:grpSp>
        <p:nvGrpSpPr>
          <p:cNvPr id="10" name="Group 10"/>
          <p:cNvGrpSpPr/>
          <p:nvPr/>
        </p:nvGrpSpPr>
        <p:grpSpPr>
          <a:xfrm rot="-10800000">
            <a:off x="16605949" y="1202778"/>
            <a:ext cx="5246522" cy="7495031"/>
            <a:chOff x="0" y="0"/>
            <a:chExt cx="4445000" cy="6350000"/>
          </a:xfrm>
        </p:grpSpPr>
        <p:sp>
          <p:nvSpPr>
            <p:cNvPr id="11" name="Freeform 11"/>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solidFill>
              <a:srgbClr val="69302C"/>
            </a:solidFill>
            <a:ln w="12700">
              <a:solidFill>
                <a:srgbClr val="000000"/>
              </a:solidFill>
            </a:ln>
          </p:spPr>
        </p:sp>
      </p:grpSp>
      <p:grpSp>
        <p:nvGrpSpPr>
          <p:cNvPr id="12" name="Group 12"/>
          <p:cNvGrpSpPr/>
          <p:nvPr/>
        </p:nvGrpSpPr>
        <p:grpSpPr>
          <a:xfrm rot="5400000">
            <a:off x="1144411" y="1337805"/>
            <a:ext cx="1224824" cy="1224824"/>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126211" r="-126211"/>
              </a:stretch>
            </a:blipFill>
          </p:spPr>
        </p:sp>
      </p:grpSp>
      <p:sp>
        <p:nvSpPr>
          <p:cNvPr id="14" name="TextBox 14"/>
          <p:cNvSpPr txBox="1"/>
          <p:nvPr/>
        </p:nvSpPr>
        <p:spPr>
          <a:xfrm>
            <a:off x="2666915" y="1965625"/>
            <a:ext cx="6623730" cy="1917905"/>
          </a:xfrm>
          <a:prstGeom prst="rect">
            <a:avLst/>
          </a:prstGeom>
        </p:spPr>
        <p:txBody>
          <a:bodyPr lIns="0" tIns="0" rIns="0" bIns="0" rtlCol="0" anchor="t">
            <a:spAutoFit/>
          </a:bodyPr>
          <a:lstStyle/>
          <a:p>
            <a:pPr marL="0" lvl="0" indent="0" algn="l">
              <a:lnSpc>
                <a:spcPts val="7475"/>
              </a:lnSpc>
              <a:spcBef>
                <a:spcPct val="0"/>
              </a:spcBef>
            </a:pPr>
            <a:r>
              <a:rPr lang="en-US" sz="6225" b="1">
                <a:solidFill>
                  <a:srgbClr val="FFFBFB"/>
                </a:solidFill>
                <a:latin typeface="Almarai Bold"/>
                <a:ea typeface="Almarai Bold"/>
                <a:cs typeface="Almarai Bold"/>
                <a:sym typeface="Almarai Bold"/>
              </a:rPr>
              <a:t>PROBLEM STATEMENT</a:t>
            </a:r>
            <a:endParaRPr lang="en-US" sz="6225" b="1">
              <a:solidFill>
                <a:srgbClr val="FFFBFB"/>
              </a:solidFill>
              <a:latin typeface="Almarai Bold"/>
              <a:ea typeface="Almarai Bold"/>
              <a:cs typeface="Almarai Bold"/>
              <a:sym typeface="Almarai Bold"/>
            </a:endParaRPr>
          </a:p>
        </p:txBody>
      </p:sp>
      <p:sp>
        <p:nvSpPr>
          <p:cNvPr id="15" name="TextBox 15"/>
          <p:cNvSpPr txBox="1"/>
          <p:nvPr/>
        </p:nvSpPr>
        <p:spPr>
          <a:xfrm>
            <a:off x="1028700" y="1480657"/>
            <a:ext cx="1456246" cy="843870"/>
          </a:xfrm>
          <a:prstGeom prst="rect">
            <a:avLst/>
          </a:prstGeom>
        </p:spPr>
        <p:txBody>
          <a:bodyPr lIns="0" tIns="0" rIns="0" bIns="0" rtlCol="0" anchor="t">
            <a:spAutoFit/>
          </a:bodyPr>
          <a:lstStyle/>
          <a:p>
            <a:pPr algn="ctr">
              <a:lnSpc>
                <a:spcPts val="6815"/>
              </a:lnSpc>
            </a:pPr>
            <a:r>
              <a:rPr lang="en-US" sz="4940" b="1">
                <a:solidFill>
                  <a:srgbClr val="FFFBFB"/>
                </a:solidFill>
                <a:latin typeface="Almarai Bold"/>
                <a:ea typeface="Almarai Bold"/>
                <a:cs typeface="Almarai Bold"/>
                <a:sym typeface="Almarai Bold"/>
              </a:rPr>
              <a:t>02</a:t>
            </a:r>
            <a:endParaRPr lang="en-US" sz="4940" b="1">
              <a:solidFill>
                <a:srgbClr val="FFFBFB"/>
              </a:solidFill>
              <a:latin typeface="Almarai Bold"/>
              <a:ea typeface="Almarai Bold"/>
              <a:cs typeface="Almarai Bold"/>
              <a:sym typeface="Almarai Bold"/>
            </a:endParaRPr>
          </a:p>
        </p:txBody>
      </p:sp>
      <p:sp>
        <p:nvSpPr>
          <p:cNvPr id="17" name="Rectangle 16"/>
          <p:cNvSpPr/>
          <p:nvPr/>
        </p:nvSpPr>
        <p:spPr>
          <a:xfrm>
            <a:off x="842655" y="4229100"/>
            <a:ext cx="9144000" cy="5423088"/>
          </a:xfrm>
          <a:prstGeom prst="rect">
            <a:avLst/>
          </a:prstGeom>
        </p:spPr>
        <p:txBody>
          <a:bodyPr>
            <a:spAutoFit/>
          </a:bodyPr>
          <a:lstStyle/>
          <a:p>
            <a:pPr marL="457200" lvl="0" indent="-330200">
              <a:lnSpc>
                <a:spcPct val="150000"/>
              </a:lnSpc>
              <a:buClr>
                <a:schemeClr val="accent1"/>
              </a:buClr>
              <a:buSzPts val="1600"/>
              <a:buChar char="●"/>
            </a:pPr>
            <a:r>
              <a:rPr lang="en-US" sz="2000" b="1" dirty="0">
                <a:solidFill>
                  <a:schemeClr val="bg1"/>
                </a:solidFill>
                <a:latin typeface="Times New Roman" panose="02020603050405020304"/>
                <a:ea typeface="Times New Roman" panose="02020603050405020304"/>
                <a:cs typeface="Times New Roman" panose="02020603050405020304"/>
                <a:sym typeface="Times New Roman" panose="02020603050405020304"/>
              </a:rPr>
              <a:t>Problem</a:t>
            </a:r>
            <a:r>
              <a:rPr lang="en-US" sz="2000" dirty="0">
                <a:solidFill>
                  <a:schemeClr val="bg1"/>
                </a:solidFill>
                <a:latin typeface="Times New Roman" panose="02020603050405020304"/>
                <a:ea typeface="Times New Roman" panose="02020603050405020304"/>
                <a:cs typeface="Times New Roman" panose="02020603050405020304"/>
                <a:sym typeface="Times New Roman" panose="02020603050405020304"/>
              </a:rPr>
              <a:t>: Disaster response operations encounter substantial hurdles due to inaccurate information and a lack of timely updates on available resources, shelters, staff, victims, and ongoing support actions. These gaps can cause delays, ineffective resource allocation, and challenges in providing timely assistance to individuals affected.</a:t>
            </a:r>
            <a:endParaRPr lang="en-US" sz="2000" dirty="0">
              <a:solidFill>
                <a:schemeClr val="bg1"/>
              </a:solidFill>
              <a:latin typeface="Times New Roman" panose="02020603050405020304"/>
              <a:ea typeface="Times New Roman" panose="02020603050405020304"/>
              <a:cs typeface="Times New Roman" panose="02020603050405020304"/>
              <a:sym typeface="Times New Roman" panose="02020603050405020304"/>
            </a:endParaRPr>
          </a:p>
          <a:p>
            <a:pPr marL="457200" lvl="0">
              <a:lnSpc>
                <a:spcPct val="150000"/>
              </a:lnSpc>
              <a:spcBef>
                <a:spcPts val="1200"/>
              </a:spcBef>
            </a:pPr>
            <a:endParaRPr lang="en-US" sz="2000" dirty="0">
              <a:solidFill>
                <a:schemeClr val="bg1"/>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323850">
              <a:lnSpc>
                <a:spcPct val="150000"/>
              </a:lnSpc>
              <a:spcBef>
                <a:spcPts val="1200"/>
              </a:spcBef>
              <a:buClr>
                <a:schemeClr val="accent1"/>
              </a:buClr>
              <a:buSzPts val="1500"/>
              <a:buChar char="●"/>
            </a:pPr>
            <a:r>
              <a:rPr lang="en-US" sz="2000" b="1" dirty="0">
                <a:solidFill>
                  <a:schemeClr val="bg1"/>
                </a:solidFill>
                <a:latin typeface="Times New Roman" panose="02020603050405020304"/>
                <a:ea typeface="Times New Roman" panose="02020603050405020304"/>
                <a:cs typeface="Times New Roman" panose="02020603050405020304"/>
                <a:sym typeface="Times New Roman" panose="02020603050405020304"/>
              </a:rPr>
              <a:t>Solution</a:t>
            </a:r>
            <a:r>
              <a:rPr lang="en-US" sz="2000" dirty="0">
                <a:solidFill>
                  <a:schemeClr val="bg1"/>
                </a:solidFill>
                <a:latin typeface="Times New Roman" panose="02020603050405020304"/>
                <a:ea typeface="Times New Roman" panose="02020603050405020304"/>
                <a:cs typeface="Times New Roman" panose="02020603050405020304"/>
                <a:sym typeface="Times New Roman" panose="02020603050405020304"/>
              </a:rPr>
              <a:t>: A centralized database system for disaster management that assembles data on catastrophic events occurrences, available resources, response teams, shelters, regions impacted, victims, and daily reports. Through the facilitation of coordinated decision-making and the optimization of personnel and resource allocation, this system will increase response efficiency.</a:t>
            </a:r>
            <a:endParaRPr lang="en-US" sz="2000" dirty="0">
              <a:solidFill>
                <a:schemeClr val="bg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65748"/>
        </a:solidFill>
        <a:effectLst/>
      </p:bgPr>
    </p:bg>
    <p:spTree>
      <p:nvGrpSpPr>
        <p:cNvPr id="1" name=""/>
        <p:cNvGrpSpPr/>
        <p:nvPr/>
      </p:nvGrpSpPr>
      <p:grpSpPr>
        <a:xfrm>
          <a:off x="0" y="0"/>
          <a:ext cx="0" cy="0"/>
          <a:chOff x="0" y="0"/>
          <a:chExt cx="0" cy="0"/>
        </a:xfrm>
      </p:grpSpPr>
      <p:grpSp>
        <p:nvGrpSpPr>
          <p:cNvPr id="2" name="Group 2"/>
          <p:cNvGrpSpPr/>
          <p:nvPr/>
        </p:nvGrpSpPr>
        <p:grpSpPr>
          <a:xfrm>
            <a:off x="17259300" y="2066886"/>
            <a:ext cx="5754080" cy="8220114"/>
            <a:chOff x="0" y="0"/>
            <a:chExt cx="4445000" cy="6350000"/>
          </a:xfrm>
        </p:grpSpPr>
        <p:sp>
          <p:nvSpPr>
            <p:cNvPr id="3" name="Freeform 3"/>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1"/>
              <a:stretch>
                <a:fillRect l="-201730" r="-201730"/>
              </a:stretch>
            </a:blipFill>
          </p:spPr>
        </p:sp>
      </p:grpSp>
      <p:grpSp>
        <p:nvGrpSpPr>
          <p:cNvPr id="4" name="Group 4"/>
          <p:cNvGrpSpPr/>
          <p:nvPr/>
        </p:nvGrpSpPr>
        <p:grpSpPr>
          <a:xfrm>
            <a:off x="-5173055" y="-2043171"/>
            <a:ext cx="5754080" cy="8220114"/>
            <a:chOff x="0" y="0"/>
            <a:chExt cx="4445000" cy="6350000"/>
          </a:xfrm>
        </p:grpSpPr>
        <p:sp>
          <p:nvSpPr>
            <p:cNvPr id="5" name="Freeform 5"/>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blipFill>
              <a:blip r:embed="rId1"/>
              <a:stretch>
                <a:fillRect l="-201730" r="-201730"/>
              </a:stretch>
            </a:blipFill>
          </p:spPr>
        </p:sp>
      </p:grpSp>
      <p:grpSp>
        <p:nvGrpSpPr>
          <p:cNvPr id="6" name="Group 6"/>
          <p:cNvGrpSpPr/>
          <p:nvPr/>
        </p:nvGrpSpPr>
        <p:grpSpPr>
          <a:xfrm>
            <a:off x="10977202" y="458778"/>
            <a:ext cx="6836433" cy="6836433"/>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54395" r="-54395"/>
              </a:stretch>
            </a:blipFill>
          </p:spPr>
        </p:sp>
      </p:grpSp>
      <p:grpSp>
        <p:nvGrpSpPr>
          <p:cNvPr id="8" name="Group 8"/>
          <p:cNvGrpSpPr/>
          <p:nvPr/>
        </p:nvGrpSpPr>
        <p:grpSpPr>
          <a:xfrm rot="5400000">
            <a:off x="1674649" y="1337924"/>
            <a:ext cx="1224824" cy="1224824"/>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126211" r="-126211"/>
              </a:stretch>
            </a:blipFill>
          </p:spPr>
        </p:sp>
      </p:grpSp>
      <p:sp>
        <p:nvSpPr>
          <p:cNvPr id="10" name="TextBox 10"/>
          <p:cNvSpPr txBox="1"/>
          <p:nvPr/>
        </p:nvSpPr>
        <p:spPr>
          <a:xfrm>
            <a:off x="3140913" y="1557132"/>
            <a:ext cx="7297240" cy="1552453"/>
          </a:xfrm>
          <a:prstGeom prst="rect">
            <a:avLst/>
          </a:prstGeom>
        </p:spPr>
        <p:txBody>
          <a:bodyPr lIns="0" tIns="0" rIns="0" bIns="0" rtlCol="0" anchor="t">
            <a:spAutoFit/>
          </a:bodyPr>
          <a:lstStyle/>
          <a:p>
            <a:pPr marL="0" lvl="0" indent="0" algn="l">
              <a:lnSpc>
                <a:spcPts val="6035"/>
              </a:lnSpc>
              <a:spcBef>
                <a:spcPct val="0"/>
              </a:spcBef>
            </a:pPr>
            <a:r>
              <a:rPr lang="en-US" sz="5030" b="1">
                <a:solidFill>
                  <a:srgbClr val="FFFBFB"/>
                </a:solidFill>
                <a:latin typeface="Almarai Bold"/>
                <a:ea typeface="Almarai Bold"/>
                <a:cs typeface="Almarai Bold"/>
                <a:sym typeface="Almarai Bold"/>
              </a:rPr>
              <a:t>ADVANCED PROGRAMMING</a:t>
            </a:r>
            <a:endParaRPr lang="en-US" sz="5030" b="1">
              <a:solidFill>
                <a:srgbClr val="FFFBFB"/>
              </a:solidFill>
              <a:latin typeface="Almarai Bold"/>
              <a:ea typeface="Almarai Bold"/>
              <a:cs typeface="Almarai Bold"/>
              <a:sym typeface="Almarai Bold"/>
            </a:endParaRPr>
          </a:p>
        </p:txBody>
      </p:sp>
      <p:sp>
        <p:nvSpPr>
          <p:cNvPr id="11" name="TextBox 11"/>
          <p:cNvSpPr txBox="1"/>
          <p:nvPr/>
        </p:nvSpPr>
        <p:spPr>
          <a:xfrm>
            <a:off x="1558938" y="1480776"/>
            <a:ext cx="1456246" cy="843870"/>
          </a:xfrm>
          <a:prstGeom prst="rect">
            <a:avLst/>
          </a:prstGeom>
        </p:spPr>
        <p:txBody>
          <a:bodyPr lIns="0" tIns="0" rIns="0" bIns="0" rtlCol="0" anchor="t">
            <a:spAutoFit/>
          </a:bodyPr>
          <a:lstStyle/>
          <a:p>
            <a:pPr algn="ctr">
              <a:lnSpc>
                <a:spcPts val="6815"/>
              </a:lnSpc>
            </a:pPr>
            <a:r>
              <a:rPr lang="en-US" sz="4940" b="1">
                <a:solidFill>
                  <a:srgbClr val="FFFBFB"/>
                </a:solidFill>
                <a:latin typeface="Almarai Bold"/>
                <a:ea typeface="Almarai Bold"/>
                <a:cs typeface="Almarai Bold"/>
                <a:sym typeface="Almarai Bold"/>
              </a:rPr>
              <a:t>03</a:t>
            </a:r>
            <a:endParaRPr lang="en-US" sz="4940" b="1">
              <a:solidFill>
                <a:srgbClr val="FFFBFB"/>
              </a:solidFill>
              <a:latin typeface="Almarai Bold"/>
              <a:ea typeface="Almarai Bold"/>
              <a:cs typeface="Almarai Bold"/>
              <a:sym typeface="Almarai Bold"/>
            </a:endParaRPr>
          </a:p>
        </p:txBody>
      </p:sp>
      <p:sp>
        <p:nvSpPr>
          <p:cNvPr id="12" name="TextBox 12"/>
          <p:cNvSpPr txBox="1"/>
          <p:nvPr/>
        </p:nvSpPr>
        <p:spPr>
          <a:xfrm>
            <a:off x="581025" y="3819844"/>
            <a:ext cx="10396177" cy="5571588"/>
          </a:xfrm>
          <a:prstGeom prst="rect">
            <a:avLst/>
          </a:prstGeom>
        </p:spPr>
        <p:txBody>
          <a:bodyPr lIns="0" tIns="0" rIns="0" bIns="0" rtlCol="0" anchor="t">
            <a:spAutoFit/>
          </a:bodyPr>
          <a:lstStyle/>
          <a:p>
            <a:pPr algn="ctr">
              <a:lnSpc>
                <a:spcPts val="3620"/>
              </a:lnSpc>
              <a:spcBef>
                <a:spcPct val="0"/>
              </a:spcBef>
            </a:pPr>
            <a:r>
              <a:rPr lang="en-US" sz="2625" b="1">
                <a:solidFill>
                  <a:srgbClr val="FFFBFB"/>
                </a:solidFill>
                <a:latin typeface="Almarai Bold"/>
                <a:ea typeface="Almarai Bold"/>
                <a:cs typeface="Almarai Bold"/>
                <a:sym typeface="Almarai Bold"/>
              </a:rPr>
              <a:t>Why Advanced Techniques?:</a:t>
            </a:r>
            <a:endParaRPr lang="en-US" sz="2625" b="1">
              <a:solidFill>
                <a:srgbClr val="FFFBFB"/>
              </a:solidFill>
              <a:latin typeface="Almarai Bold"/>
              <a:ea typeface="Almarai Bold"/>
              <a:cs typeface="Almarai Bold"/>
              <a:sym typeface="Almarai Bold"/>
            </a:endParaRPr>
          </a:p>
          <a:p>
            <a:pPr algn="ctr">
              <a:lnSpc>
                <a:spcPts val="3620"/>
              </a:lnSpc>
              <a:spcBef>
                <a:spcPct val="0"/>
              </a:spcBef>
            </a:pPr>
            <a:r>
              <a:rPr lang="en-US" sz="2625" b="1">
                <a:solidFill>
                  <a:srgbClr val="FFFBFB"/>
                </a:solidFill>
                <a:latin typeface="Almarai Bold"/>
                <a:ea typeface="Almarai Bold"/>
                <a:cs typeface="Almarai Bold"/>
                <a:sym typeface="Almarai Bold"/>
              </a:rPr>
              <a:t>1.Triggers: Automate tasks like updating shelter occupancy and logging changes.</a:t>
            </a:r>
            <a:endParaRPr lang="en-US" sz="2625" b="1">
              <a:solidFill>
                <a:srgbClr val="FFFBFB"/>
              </a:solidFill>
              <a:latin typeface="Almarai Bold"/>
              <a:ea typeface="Almarai Bold"/>
              <a:cs typeface="Almarai Bold"/>
              <a:sym typeface="Almarai Bold"/>
            </a:endParaRPr>
          </a:p>
          <a:p>
            <a:pPr algn="ctr">
              <a:lnSpc>
                <a:spcPts val="3620"/>
              </a:lnSpc>
              <a:spcBef>
                <a:spcPct val="0"/>
              </a:spcBef>
            </a:pPr>
            <a:endParaRPr lang="en-US" sz="2625" b="1">
              <a:solidFill>
                <a:srgbClr val="FFFBFB"/>
              </a:solidFill>
              <a:latin typeface="Almarai Bold"/>
              <a:ea typeface="Almarai Bold"/>
              <a:cs typeface="Almarai Bold"/>
              <a:sym typeface="Almarai Bold"/>
            </a:endParaRPr>
          </a:p>
          <a:p>
            <a:pPr algn="ctr">
              <a:lnSpc>
                <a:spcPts val="3620"/>
              </a:lnSpc>
              <a:spcBef>
                <a:spcPct val="0"/>
              </a:spcBef>
            </a:pPr>
            <a:r>
              <a:rPr lang="en-US" sz="2625" b="1">
                <a:solidFill>
                  <a:srgbClr val="FFFBFB"/>
                </a:solidFill>
                <a:latin typeface="Almarai Bold"/>
                <a:ea typeface="Almarai Bold"/>
                <a:cs typeface="Almarai Bold"/>
                <a:sym typeface="Almarai Bold"/>
              </a:rPr>
              <a:t>2.Cursors: Handle dynamic, row-by-row operations like allocating resources based on population.</a:t>
            </a:r>
            <a:endParaRPr lang="en-US" sz="2625" b="1">
              <a:solidFill>
                <a:srgbClr val="FFFBFB"/>
              </a:solidFill>
              <a:latin typeface="Almarai Bold"/>
              <a:ea typeface="Almarai Bold"/>
              <a:cs typeface="Almarai Bold"/>
              <a:sym typeface="Almarai Bold"/>
            </a:endParaRPr>
          </a:p>
          <a:p>
            <a:pPr algn="ctr">
              <a:lnSpc>
                <a:spcPts val="3620"/>
              </a:lnSpc>
              <a:spcBef>
                <a:spcPct val="0"/>
              </a:spcBef>
            </a:pPr>
            <a:endParaRPr lang="en-US" sz="2625" b="1">
              <a:solidFill>
                <a:srgbClr val="FFFBFB"/>
              </a:solidFill>
              <a:latin typeface="Almarai Bold"/>
              <a:ea typeface="Almarai Bold"/>
              <a:cs typeface="Almarai Bold"/>
              <a:sym typeface="Almarai Bold"/>
            </a:endParaRPr>
          </a:p>
          <a:p>
            <a:pPr algn="ctr">
              <a:lnSpc>
                <a:spcPts val="3620"/>
              </a:lnSpc>
              <a:spcBef>
                <a:spcPct val="0"/>
              </a:spcBef>
            </a:pPr>
            <a:r>
              <a:rPr lang="en-US" sz="2625" b="1">
                <a:solidFill>
                  <a:srgbClr val="FFFBFB"/>
                </a:solidFill>
                <a:latin typeface="Almarai Bold"/>
                <a:ea typeface="Almarai Bold"/>
                <a:cs typeface="Almarai Bold"/>
                <a:sym typeface="Almarai Bold"/>
              </a:rPr>
              <a:t>3.Packages: Organize reusable procedures for better scalability and modularity.</a:t>
            </a:r>
            <a:endParaRPr lang="en-US" sz="2625" b="1">
              <a:solidFill>
                <a:srgbClr val="FFFBFB"/>
              </a:solidFill>
              <a:latin typeface="Almarai Bold"/>
              <a:ea typeface="Almarai Bold"/>
              <a:cs typeface="Almarai Bold"/>
              <a:sym typeface="Almarai Bold"/>
            </a:endParaRPr>
          </a:p>
          <a:p>
            <a:pPr algn="ctr">
              <a:lnSpc>
                <a:spcPts val="3620"/>
              </a:lnSpc>
              <a:spcBef>
                <a:spcPct val="0"/>
              </a:spcBef>
            </a:pPr>
            <a:endParaRPr lang="en-US" sz="2625" b="1">
              <a:solidFill>
                <a:srgbClr val="FFFBFB"/>
              </a:solidFill>
              <a:latin typeface="Almarai Bold"/>
              <a:ea typeface="Almarai Bold"/>
              <a:cs typeface="Almarai Bold"/>
              <a:sym typeface="Almarai Bold"/>
            </a:endParaRPr>
          </a:p>
          <a:p>
            <a:pPr algn="ctr">
              <a:lnSpc>
                <a:spcPts val="3620"/>
              </a:lnSpc>
              <a:spcBef>
                <a:spcPct val="0"/>
              </a:spcBef>
            </a:pPr>
            <a:r>
              <a:rPr lang="en-US" sz="2625" b="1">
                <a:solidFill>
                  <a:srgbClr val="FFFBFB"/>
                </a:solidFill>
                <a:latin typeface="Almarai Bold"/>
                <a:ea typeface="Almarai Bold"/>
                <a:cs typeface="Almarai Bold"/>
                <a:sym typeface="Almarai Bold"/>
              </a:rPr>
              <a:t>4.Auditing: Track sensitive data changes and ensure accountability.</a:t>
            </a:r>
            <a:endParaRPr lang="en-US" sz="2625" b="1">
              <a:solidFill>
                <a:srgbClr val="FFFBFB"/>
              </a:solidFill>
              <a:latin typeface="Almarai Bold"/>
              <a:ea typeface="Almarai Bold"/>
              <a:cs typeface="Almarai Bold"/>
              <a:sym typeface="Almarai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3">
            <a:lumMod val="50000"/>
          </a:schemeClr>
        </a:solidFill>
        <a:effectLst/>
      </p:bgPr>
    </p:bg>
    <p:spTree>
      <p:nvGrpSpPr>
        <p:cNvPr id="1" name=""/>
        <p:cNvGrpSpPr/>
        <p:nvPr/>
      </p:nvGrpSpPr>
      <p:grpSpPr>
        <a:xfrm>
          <a:off x="0" y="0"/>
          <a:ext cx="0" cy="0"/>
          <a:chOff x="0" y="0"/>
          <a:chExt cx="0" cy="0"/>
        </a:xfrm>
      </p:grpSpPr>
      <p:sp>
        <p:nvSpPr>
          <p:cNvPr id="2" name="Rectangle 1"/>
          <p:cNvSpPr/>
          <p:nvPr/>
        </p:nvSpPr>
        <p:spPr>
          <a:xfrm>
            <a:off x="457200" y="2019300"/>
            <a:ext cx="16687800" cy="8780865"/>
          </a:xfrm>
          <a:prstGeom prst="rect">
            <a:avLst/>
          </a:prstGeom>
        </p:spPr>
        <p:txBody>
          <a:bodyPr wrap="square">
            <a:spAutoFit/>
          </a:bodyPr>
          <a:lstStyle/>
          <a:p>
            <a:pPr marL="139700" lvl="0">
              <a:buClr>
                <a:schemeClr val="dk1"/>
              </a:buClr>
              <a:buSzPts val="1400"/>
            </a:pP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1.</a:t>
            </a:r>
            <a:r>
              <a:rPr lang="en-US" sz="24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Triggers </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is a stored procedure in a database that automatically executes (or "fires") in response to certain events, such as </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INSERT</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UPDATE</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or </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DELETE</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operations on a table , </a:t>
            </a:r>
            <a:r>
              <a:rPr lang="en-US" sz="24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eg</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before and after triggers.</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marL="139700" lvl="0">
              <a:lnSpc>
                <a:spcPct val="115000"/>
              </a:lnSpc>
              <a:buClr>
                <a:schemeClr val="dk1"/>
              </a:buClr>
              <a:buSzPts val="1400"/>
            </a:pPr>
            <a:endParaRPr lang="en-US" sz="24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marL="139700" lvl="0">
              <a:lnSpc>
                <a:spcPct val="115000"/>
              </a:lnSpc>
              <a:buClr>
                <a:schemeClr val="dk1"/>
              </a:buClr>
              <a:buSzPts val="1400"/>
            </a:pPr>
            <a:r>
              <a:rPr lang="en-US" sz="24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2.Cursors:</a:t>
            </a: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 </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cursor is a database object used to process rows returned by a query one at a time. It is especially useful for </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row-by-row</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operations where bulk processing is not feasible </a:t>
            </a:r>
            <a:r>
              <a:rPr lang="en-US" sz="2400" dirty="0" err="1">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eg</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implicit and explicit.</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marL="139700" lvl="0">
              <a:lnSpc>
                <a:spcPct val="115000"/>
              </a:lnSpc>
              <a:buClr>
                <a:schemeClr val="dk1"/>
              </a:buClr>
              <a:buSzPts val="1400"/>
            </a:pPr>
            <a:endParaRPr lang="en-US" sz="2400" b="1" dirty="0" smtClean="0">
              <a:solidFill>
                <a:schemeClr val="bg1"/>
              </a:solidFill>
              <a:latin typeface="Times New Roman" panose="02020603050405020304" pitchFamily="18" charset="0"/>
              <a:cs typeface="Times New Roman" panose="02020603050405020304" pitchFamily="18" charset="0"/>
            </a:endParaRPr>
          </a:p>
          <a:p>
            <a:pPr marL="139700" lvl="0">
              <a:lnSpc>
                <a:spcPct val="115000"/>
              </a:lnSpc>
              <a:buClr>
                <a:schemeClr val="dk1"/>
              </a:buClr>
              <a:buSzPts val="1400"/>
            </a:pPr>
            <a:r>
              <a:rPr lang="en-US" sz="2400" b="1" dirty="0" smtClean="0">
                <a:solidFill>
                  <a:schemeClr val="bg1"/>
                </a:solidFill>
                <a:latin typeface="Times New Roman" panose="02020603050405020304" pitchFamily="18" charset="0"/>
                <a:cs typeface="Times New Roman" panose="02020603050405020304" pitchFamily="18" charset="0"/>
              </a:rPr>
              <a:t>3. </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Attributes:(%TYPE and %ROWTYPE)</a:t>
            </a:r>
            <a:endPar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marL="457200" lvl="0">
              <a:lnSpc>
                <a:spcPct val="115000"/>
              </a:lnSpc>
              <a:spcBef>
                <a:spcPts val="1200"/>
              </a:spcBef>
            </a:pP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%TYPE</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Refers to the data type of a column in a table, ensuring consistency between variables and table structures.</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marL="457200" lvl="0">
              <a:lnSpc>
                <a:spcPct val="115000"/>
              </a:lnSpc>
              <a:spcBef>
                <a:spcPts val="1200"/>
              </a:spcBef>
            </a:pP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%ROWTYPE</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Represents the entire structure of a table row, allowing you to handle all columns as a single record</a:t>
            </a: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endPar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lnSpc>
                <a:spcPct val="115000"/>
              </a:lnSpc>
              <a:spcBef>
                <a:spcPts val="1400"/>
              </a:spcBef>
            </a:pPr>
            <a:r>
              <a:rPr lang="en-US" sz="24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4. Functions</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function is a PL/SQL program that performs a specific task and returns a single value. Functions encapsulate reusable logic to streamline operations.</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lnSpc>
                <a:spcPct val="115000"/>
              </a:lnSpc>
              <a:spcBef>
                <a:spcPts val="1400"/>
              </a:spcBef>
            </a:pPr>
            <a:r>
              <a:rPr lang="en-US" sz="24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5.Procedures:</a:t>
            </a: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 </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procedure is a PL/SQL program that performs a set of operations but does not return a value. Procedures are often used for tasks like updates, deletions, or complex workflows.</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lvl="0">
              <a:lnSpc>
                <a:spcPct val="115000"/>
              </a:lnSpc>
              <a:spcBef>
                <a:spcPts val="1400"/>
              </a:spcBef>
            </a:pPr>
            <a:r>
              <a:rPr lang="en-US" sz="24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6.Auditing:</a:t>
            </a:r>
            <a:r>
              <a:rPr lang="en-US" sz="2400"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Auditing </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is the process of </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tracking and monitoring database activity</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often to enhance security and accountability. It involves:</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marL="139700" lvl="0">
              <a:lnSpc>
                <a:spcPct val="115000"/>
              </a:lnSpc>
              <a:spcBef>
                <a:spcPts val="1200"/>
              </a:spcBef>
              <a:buClr>
                <a:schemeClr val="dk1"/>
              </a:buClr>
              <a:buSzPts val="1400"/>
            </a:pPr>
            <a:r>
              <a:rPr lang="en-US" sz="24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-Logging </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user actions</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(e.g., changes to sensitive data).</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marL="139700" lvl="0">
              <a:lnSpc>
                <a:spcPct val="115000"/>
              </a:lnSpc>
              <a:buClr>
                <a:schemeClr val="dk1"/>
              </a:buClr>
              <a:buSzPts val="1400"/>
            </a:pPr>
            <a:r>
              <a:rPr lang="en-US" sz="2400" b="1" dirty="0" smtClean="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-Tracking </a:t>
            </a:r>
            <a:r>
              <a:rPr lang="en-US" sz="2400" b="1"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operations</a:t>
            </a:r>
            <a:r>
              <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rPr>
              <a:t> like INSERT, UPDATE, and DELETE.</a:t>
            </a: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a:p>
            <a:pPr marL="457200" lvl="0">
              <a:lnSpc>
                <a:spcPct val="115000"/>
              </a:lnSpc>
              <a:spcBef>
                <a:spcPts val="1200"/>
              </a:spcBef>
            </a:pPr>
            <a:endParaRPr lang="en-US" sz="2400" dirty="0">
              <a:solidFill>
                <a:schemeClr val="bg1"/>
              </a:solidFill>
              <a:latin typeface="Times New Roman" panose="02020603050405020304" pitchFamily="18" charset="0"/>
              <a:ea typeface="Old Standard TT" panose="020B0604020202020204"/>
              <a:cs typeface="Times New Roman" panose="02020603050405020304" pitchFamily="18" charset="0"/>
              <a:sym typeface="Old Standard TT" panose="020B0604020202020204"/>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9447</Words>
  <Application>WPS Presentation</Application>
  <PresentationFormat>Custom</PresentationFormat>
  <Paragraphs>326</Paragraphs>
  <Slides>21</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21</vt:i4>
      </vt:variant>
    </vt:vector>
  </HeadingPairs>
  <TitlesOfParts>
    <vt:vector size="33" baseType="lpstr">
      <vt:lpstr>Arial</vt:lpstr>
      <vt:lpstr>SimSun</vt:lpstr>
      <vt:lpstr>Wingdings</vt:lpstr>
      <vt:lpstr>Almarai Bold</vt:lpstr>
      <vt:lpstr>Almarai</vt:lpstr>
      <vt:lpstr>Times New Roman</vt:lpstr>
      <vt:lpstr>Times New Roman</vt:lpstr>
      <vt:lpstr>Old Standard TT</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Professional Business Project Presentation</dc:title>
  <dc:creator>Gisabo Gadiella~</dc:creator>
  <cp:lastModifiedBy>Karungi Rebecca</cp:lastModifiedBy>
  <cp:revision>11</cp:revision>
  <dcterms:created xsi:type="dcterms:W3CDTF">2006-08-16T00:00:00Z</dcterms:created>
  <dcterms:modified xsi:type="dcterms:W3CDTF">2024-12-04T16:39:49Z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B9706B138E1148CAAC33B2544A599176_12</vt:lpwstr>
  </property>
  <property fmtid="{D5CDD505-2E9C-101B-9397-08002B2CF9AE}" pid="3" name="KSOProductBuildVer">
    <vt:lpwstr>1033-12.2.0.18911</vt:lpwstr>
  </property>
</Properties>
</file>

<file path=docProps/thumbnail.jpeg>
</file>